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4" r:id="rId5"/>
    <p:sldId id="259" r:id="rId6"/>
    <p:sldId id="263" r:id="rId7"/>
    <p:sldId id="264" r:id="rId8"/>
    <p:sldId id="311" r:id="rId9"/>
    <p:sldId id="262" r:id="rId10"/>
    <p:sldId id="265" r:id="rId11"/>
    <p:sldId id="316" r:id="rId12"/>
    <p:sldId id="270" r:id="rId13"/>
    <p:sldId id="273" r:id="rId14"/>
    <p:sldId id="280" r:id="rId15"/>
    <p:sldId id="315" r:id="rId16"/>
    <p:sldId id="279" r:id="rId17"/>
    <p:sldId id="312" r:id="rId18"/>
    <p:sldId id="313" r:id="rId19"/>
    <p:sldId id="314" r:id="rId20"/>
    <p:sldId id="285" r:id="rId21"/>
    <p:sldId id="307" r:id="rId22"/>
    <p:sldId id="308" r:id="rId23"/>
    <p:sldId id="277" r:id="rId24"/>
    <p:sldId id="281" r:id="rId25"/>
  </p:sldIdLst>
  <p:sldSz cx="12192000" cy="6858000"/>
  <p:notesSz cx="6858000" cy="9144000"/>
  <p:embeddedFontLst>
    <p:embeddedFont>
      <p:font typeface="카페24 아네모네" pitchFamily="2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66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089" autoAdjust="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82.08</c:v>
                </c:pt>
                <c:pt idx="1">
                  <c:v>89.73</c:v>
                </c:pt>
                <c:pt idx="2">
                  <c:v>102.59</c:v>
                </c:pt>
                <c:pt idx="3">
                  <c:v>121.01</c:v>
                </c:pt>
                <c:pt idx="4">
                  <c:v>135.79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40-49F5-B4D2-F5D0348447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E840-49F5-B4D2-F5D0348447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E840-49F5-B4D2-F5D0348447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391291728"/>
        <c:axId val="605975512"/>
      </c:barChart>
      <c:catAx>
        <c:axId val="391291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카페24 아네모네" pitchFamily="2" charset="-127"/>
                <a:ea typeface="카페24 아네모네" pitchFamily="2" charset="-127"/>
                <a:cs typeface="+mn-cs"/>
              </a:defRPr>
            </a:pPr>
            <a:endParaRPr lang="ko-KR"/>
          </a:p>
        </c:txPr>
        <c:crossAx val="605975512"/>
        <c:crosses val="autoZero"/>
        <c:auto val="1"/>
        <c:lblAlgn val="ctr"/>
        <c:lblOffset val="100"/>
        <c:noMultiLvlLbl val="0"/>
      </c:catAx>
      <c:valAx>
        <c:axId val="605975512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tx1"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500" dirty="0" smtClean="0">
                    <a:solidFill>
                      <a:schemeClr val="tx1"/>
                    </a:solidFill>
                    <a:latin typeface="카페24 아네모네" pitchFamily="2" charset="-127"/>
                    <a:ea typeface="카페24 아네모네" pitchFamily="2" charset="-127"/>
                  </a:rPr>
                  <a:t>단위 </a:t>
                </a:r>
                <a:r>
                  <a:rPr lang="en-US" altLang="ko-KR" sz="1500" dirty="0" smtClean="0">
                    <a:solidFill>
                      <a:schemeClr val="tx1"/>
                    </a:solidFill>
                    <a:latin typeface="카페24 아네모네" pitchFamily="2" charset="-127"/>
                    <a:ea typeface="카페24 아네모네" pitchFamily="2" charset="-127"/>
                  </a:rPr>
                  <a:t>(</a:t>
                </a:r>
                <a:r>
                  <a:rPr lang="ko-KR" altLang="en-US" sz="1500" dirty="0" smtClean="0">
                    <a:solidFill>
                      <a:schemeClr val="tx1"/>
                    </a:solidFill>
                    <a:latin typeface="카페24 아네모네" pitchFamily="2" charset="-127"/>
                    <a:ea typeface="카페24 아네모네" pitchFamily="2" charset="-127"/>
                  </a:rPr>
                  <a:t>천</a:t>
                </a:r>
                <a:r>
                  <a:rPr lang="en-US" altLang="ko-KR" sz="1500" baseline="0" dirty="0" smtClean="0">
                    <a:solidFill>
                      <a:schemeClr val="tx1"/>
                    </a:solidFill>
                    <a:latin typeface="카페24 아네모네" pitchFamily="2" charset="-127"/>
                    <a:ea typeface="카페24 아네모네" pitchFamily="2" charset="-127"/>
                  </a:rPr>
                  <a:t> </a:t>
                </a:r>
                <a:r>
                  <a:rPr lang="ko-KR" altLang="en-US" sz="1500" baseline="0" dirty="0" smtClean="0">
                    <a:solidFill>
                      <a:schemeClr val="tx1"/>
                    </a:solidFill>
                    <a:latin typeface="카페24 아네모네" pitchFamily="2" charset="-127"/>
                    <a:ea typeface="카페24 아네모네" pitchFamily="2" charset="-127"/>
                  </a:rPr>
                  <a:t>마리</a:t>
                </a:r>
                <a:r>
                  <a:rPr lang="en-US" altLang="ko-KR" sz="1500" baseline="0" dirty="0" smtClean="0">
                    <a:solidFill>
                      <a:schemeClr val="tx1"/>
                    </a:solidFill>
                    <a:latin typeface="카페24 아네모네" pitchFamily="2" charset="-127"/>
                    <a:ea typeface="카페24 아네모네" pitchFamily="2" charset="-127"/>
                  </a:rPr>
                  <a:t>)</a:t>
                </a:r>
                <a:endParaRPr lang="ko-KR" altLang="en-US" sz="1500" dirty="0">
                  <a:solidFill>
                    <a:schemeClr val="tx1"/>
                  </a:solidFill>
                  <a:latin typeface="카페24 아네모네" pitchFamily="2" charset="-127"/>
                  <a:ea typeface="카페24 아네모네" pitchFamily="2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카페24 아네모네" pitchFamily="2" charset="-127"/>
                <a:ea typeface="카페24 아네모네" pitchFamily="2" charset="-127"/>
                <a:cs typeface="+mn-cs"/>
              </a:defRPr>
            </a:pPr>
            <a:endParaRPr lang="ko-KR"/>
          </a:p>
        </c:txPr>
        <c:crossAx val="391291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3D8-4F97-A8C1-D1C7326A0C7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9BE-48D8-B61F-A100E97BE4B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9BE-48D8-B61F-A100E97BE4B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9BE-48D8-B61F-A100E97BE4BA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19.899999999999999</c:v>
                </c:pt>
                <c:pt idx="1">
                  <c:v>80.099999999999994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D8-4F97-A8C1-D1C7326A0C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.11510155541944173"/>
          <c:w val="0.96562499999999996"/>
          <c:h val="0.78466622879759906"/>
        </c:manualLayout>
      </c:layout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solidFill>
                <a:schemeClr val="accent6">
                  <a:lumMod val="20000"/>
                  <a:lumOff val="80000"/>
                </a:schemeClr>
              </a:solidFill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A65-44AF-BA1C-5434F75E8C8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AA-4B64-9520-6BF357C59877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65-44AF-BA1C-5434F75E8C8A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A65-44AF-BA1C-5434F75E8C8A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65-44AF-BA1C-5434F75E8C8A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74</c:v>
                </c:pt>
                <c:pt idx="2">
                  <c:v>3.12</c:v>
                </c:pt>
                <c:pt idx="3">
                  <c:v>22.88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65-44AF-BA1C-5434F75E8C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02D8B-C608-4AE0-A4B6-3C900F14F115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105EC-FFC3-4A45-BDC9-CA3214A7FB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51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105EC-FFC3-4A45-BDC9-CA3214A7FB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543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105EC-FFC3-4A45-BDC9-CA3214A7FB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020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~</a:t>
            </a:r>
            <a:r>
              <a:rPr lang="ko-KR" altLang="en-US" dirty="0" smtClean="0"/>
              <a:t>에 따르면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한국의 반려동물 </a:t>
            </a:r>
            <a:r>
              <a:rPr lang="ko-KR" altLang="en-US" dirty="0" err="1" smtClean="0"/>
              <a:t>양육가구의</a:t>
            </a:r>
            <a:r>
              <a:rPr lang="ko-KR" altLang="en-US" dirty="0" smtClean="0"/>
              <a:t> 비율은 </a:t>
            </a:r>
            <a:r>
              <a:rPr lang="en-US" altLang="ko-KR" dirty="0" smtClean="0"/>
              <a:t>26</a:t>
            </a:r>
            <a:r>
              <a:rPr lang="ko-KR" altLang="en-US" dirty="0" smtClean="0"/>
              <a:t>퍼센트에 이르지만 끝까지 함께하는 비율은 고작 </a:t>
            </a:r>
            <a:r>
              <a:rPr lang="en-US" altLang="ko-KR" dirty="0" smtClean="0"/>
              <a:t>12</a:t>
            </a:r>
            <a:r>
              <a:rPr lang="ko-KR" altLang="en-US" dirty="0" smtClean="0"/>
              <a:t>퍼센트에 불과합니다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938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ASPCA(</a:t>
            </a:r>
            <a:r>
              <a:rPr lang="ko-KR" altLang="en-US" dirty="0" smtClean="0"/>
              <a:t>미국 동물학대 </a:t>
            </a:r>
            <a:r>
              <a:rPr lang="ko-KR" altLang="en-US" dirty="0" err="1" smtClean="0"/>
              <a:t>방지협회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MYM(meet</a:t>
            </a:r>
            <a:r>
              <a:rPr lang="en-US" altLang="ko-KR" baseline="0" dirty="0" smtClean="0"/>
              <a:t> your match)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105EC-FFC3-4A45-BDC9-CA3214A7FB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76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나이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털색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몸무게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사진 등의 정보를 넘어서 라이브 영상으로 동물들을 보면서 특성을 상세하게 확인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라이브된</a:t>
            </a:r>
            <a:r>
              <a:rPr lang="ko-KR" altLang="en-US" baseline="0" dirty="0" smtClean="0"/>
              <a:t> 동영상과 함께 </a:t>
            </a:r>
            <a:r>
              <a:rPr lang="ko-KR" altLang="en-US" baseline="0" dirty="0" err="1" smtClean="0"/>
              <a:t>동물별로</a:t>
            </a:r>
            <a:r>
              <a:rPr lang="ko-KR" altLang="en-US" baseline="0" dirty="0" smtClean="0"/>
              <a:t> 동영상을 동물 상세페이지에 게시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105EC-FFC3-4A45-BDC9-CA3214A7FB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281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나이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털색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몸무게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사진 등의 정보를 넘어서 라이브 영상으로 동물들을 보면서 특성을 상세하게 확인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라이브된</a:t>
            </a:r>
            <a:r>
              <a:rPr lang="ko-KR" altLang="en-US" baseline="0" dirty="0" smtClean="0"/>
              <a:t> 동영상과 함께 </a:t>
            </a:r>
            <a:r>
              <a:rPr lang="ko-KR" altLang="en-US" baseline="0" dirty="0" err="1" smtClean="0"/>
              <a:t>동물별로</a:t>
            </a:r>
            <a:r>
              <a:rPr lang="ko-KR" altLang="en-US" baseline="0" dirty="0" smtClean="0"/>
              <a:t> 동영상을 동물 상세페이지에 게시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105EC-FFC3-4A45-BDC9-CA3214A7FB4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849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105EC-FFC3-4A45-BDC9-CA3214A7FB4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528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1C7C-6B84-4DBA-8944-1EBB4A1B9510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0751D-FBDF-40E0-B8D8-ED4131EC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716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1C7C-6B84-4DBA-8944-1EBB4A1B9510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0751D-FBDF-40E0-B8D8-ED4131EC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783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1C7C-6B84-4DBA-8944-1EBB4A1B9510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0751D-FBDF-40E0-B8D8-ED4131EC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57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1C7C-6B84-4DBA-8944-1EBB4A1B9510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0751D-FBDF-40E0-B8D8-ED4131EC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638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1C7C-6B84-4DBA-8944-1EBB4A1B9510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0751D-FBDF-40E0-B8D8-ED4131EC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87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1C7C-6B84-4DBA-8944-1EBB4A1B9510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0751D-FBDF-40E0-B8D8-ED4131EC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629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1C7C-6B84-4DBA-8944-1EBB4A1B9510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0751D-FBDF-40E0-B8D8-ED4131EC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52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1C7C-6B84-4DBA-8944-1EBB4A1B9510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0751D-FBDF-40E0-B8D8-ED4131EC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07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1C7C-6B84-4DBA-8944-1EBB4A1B9510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0751D-FBDF-40E0-B8D8-ED4131EC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175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1C7C-6B84-4DBA-8944-1EBB4A1B9510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0751D-FBDF-40E0-B8D8-ED4131EC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15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1C7C-6B84-4DBA-8944-1EBB4A1B9510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0751D-FBDF-40E0-B8D8-ED4131EC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433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71C7C-6B84-4DBA-8944-1EBB4A1B9510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0751D-FBDF-40E0-B8D8-ED4131EC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085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18" Type="http://schemas.openxmlformats.org/officeDocument/2006/relationships/image" Target="../media/image11.png"/><Relationship Id="rId26" Type="http://schemas.openxmlformats.org/officeDocument/2006/relationships/image" Target="../media/image16.png"/><Relationship Id="rId3" Type="http://schemas.openxmlformats.org/officeDocument/2006/relationships/image" Target="../media/image3.png"/><Relationship Id="rId21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microsoft.com/office/2007/relationships/hdphoto" Target="../media/hdphoto7.wdp"/><Relationship Id="rId25" Type="http://schemas.microsoft.com/office/2007/relationships/hdphoto" Target="../media/hdphoto10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20" Type="http://schemas.microsoft.com/office/2007/relationships/hdphoto" Target="../media/hdphoto8.wdp"/><Relationship Id="rId29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24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microsoft.com/office/2007/relationships/hdphoto" Target="../media/hdphoto6.wdp"/><Relationship Id="rId23" Type="http://schemas.microsoft.com/office/2007/relationships/hdphoto" Target="../media/hdphoto9.wdp"/><Relationship Id="rId28" Type="http://schemas.openxmlformats.org/officeDocument/2006/relationships/image" Target="../media/image17.png"/><Relationship Id="rId10" Type="http://schemas.microsoft.com/office/2007/relationships/hdphoto" Target="../media/hdphoto4.wdp"/><Relationship Id="rId19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9.png"/><Relationship Id="rId22" Type="http://schemas.openxmlformats.org/officeDocument/2006/relationships/image" Target="../media/image14.png"/><Relationship Id="rId27" Type="http://schemas.microsoft.com/office/2007/relationships/hdphoto" Target="../media/hdphoto11.wdp"/><Relationship Id="rId30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679511"/>
            <a:ext cx="9144000" cy="1009350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accent2"/>
                </a:solidFill>
                <a:latin typeface="카페24 아네모네" pitchFamily="2" charset="-127"/>
                <a:ea typeface="카페24 아네모네" pitchFamily="2" charset="-127"/>
              </a:rPr>
              <a:t>마이리틀댕댕</a:t>
            </a:r>
            <a:endParaRPr lang="ko-KR" altLang="en-US" dirty="0">
              <a:solidFill>
                <a:schemeClr val="accent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780936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latin typeface="카페24 아네모네" pitchFamily="2" charset="-127"/>
                <a:ea typeface="카페24 아네모네" pitchFamily="2" charset="-127"/>
              </a:rPr>
              <a:t>지금 당신에게 맞는 반려동물을 찾아보세요</a:t>
            </a:r>
            <a:endParaRPr lang="ko-KR" altLang="en-US" sz="3000" dirty="0">
              <a:latin typeface="카페24 아네모네" pitchFamily="2" charset="-127"/>
              <a:ea typeface="카페24 아네모네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181350" y="2669811"/>
            <a:ext cx="583882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8" t="39047" r="22018" b="37960"/>
          <a:stretch/>
        </p:blipFill>
        <p:spPr>
          <a:xfrm>
            <a:off x="5416259" y="4821821"/>
            <a:ext cx="1359481" cy="56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91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0" t="18931" r="14932" b="20825"/>
          <a:stretch/>
        </p:blipFill>
        <p:spPr>
          <a:xfrm>
            <a:off x="1290297" y="2107421"/>
            <a:ext cx="3284376" cy="15022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3" b="88619"/>
          <a:stretch/>
        </p:blipFill>
        <p:spPr>
          <a:xfrm>
            <a:off x="7189376" y="2302676"/>
            <a:ext cx="3946849" cy="1111719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933449" y="551655"/>
            <a:ext cx="3591898" cy="714377"/>
          </a:xfrm>
        </p:spPr>
        <p:txBody>
          <a:bodyPr>
            <a:normAutofit fontScale="90000"/>
          </a:bodyPr>
          <a:lstStyle/>
          <a:p>
            <a:r>
              <a:rPr lang="ko-KR" altLang="en-US" smtClean="0">
                <a:solidFill>
                  <a:schemeClr val="accent2"/>
                </a:solidFill>
                <a:latin typeface="카페24 아네모네" pitchFamily="2" charset="-127"/>
                <a:ea typeface="카페24 아네모네" pitchFamily="2" charset="-127"/>
              </a:rPr>
              <a:t>해외 </a:t>
            </a:r>
            <a:r>
              <a:rPr lang="ko-KR" altLang="en-US" dirty="0" err="1" smtClean="0">
                <a:solidFill>
                  <a:schemeClr val="accent2"/>
                </a:solidFill>
                <a:latin typeface="카페24 아네모네" pitchFamily="2" charset="-127"/>
                <a:ea typeface="카페24 아네모네" pitchFamily="2" charset="-127"/>
              </a:rPr>
              <a:t>매칭시스템</a:t>
            </a:r>
            <a:endParaRPr lang="ko-KR" altLang="en-US" dirty="0">
              <a:solidFill>
                <a:schemeClr val="accent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06567" y="1452563"/>
            <a:ext cx="295275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834151" y="1452563"/>
            <a:ext cx="295275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"/>
          <a:stretch/>
        </p:blipFill>
        <p:spPr>
          <a:xfrm>
            <a:off x="406565" y="3726801"/>
            <a:ext cx="5051841" cy="2972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" t="32622" r="49183" b="6800"/>
          <a:stretch/>
        </p:blipFill>
        <p:spPr>
          <a:xfrm>
            <a:off x="6733926" y="3726801"/>
            <a:ext cx="4857750" cy="2867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60063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45166" y="3528943"/>
            <a:ext cx="11707348" cy="31884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48" y="205949"/>
            <a:ext cx="1482892" cy="1482892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1577216" y="3878142"/>
            <a:ext cx="2156624" cy="714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오하이오 주</a:t>
            </a:r>
            <a:endParaRPr lang="ko-KR" altLang="en-US" sz="3200" dirty="0">
              <a:solidFill>
                <a:schemeClr val="bg1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3818970" y="5581938"/>
            <a:ext cx="3910362" cy="9651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000" dirty="0" err="1" smtClean="0">
                <a:latin typeface="카페24 아네모네" pitchFamily="2" charset="-127"/>
                <a:ea typeface="카페24 아네모네" pitchFamily="2" charset="-127"/>
              </a:rPr>
              <a:t>파양률</a:t>
            </a:r>
            <a:r>
              <a:rPr lang="ko-KR" altLang="en-US" sz="5000" dirty="0" smtClean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en-US" altLang="ko-KR" sz="5000" dirty="0" smtClean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35.7%</a:t>
            </a:r>
            <a:endParaRPr lang="ko-KR" altLang="en-US" sz="5000" dirty="0">
              <a:solidFill>
                <a:schemeClr val="bg1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3829335" y="4501738"/>
            <a:ext cx="3307992" cy="909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000" dirty="0" err="1" smtClean="0">
                <a:latin typeface="카페24 아네모네" pitchFamily="2" charset="-127"/>
                <a:ea typeface="카페24 아네모네" pitchFamily="2" charset="-127"/>
              </a:rPr>
              <a:t>입양률</a:t>
            </a:r>
            <a:r>
              <a:rPr lang="ko-KR" altLang="en-US" sz="5000" dirty="0" smtClean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en-US" altLang="ko-KR" sz="5000" dirty="0" smtClean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14%</a:t>
            </a:r>
            <a:endParaRPr lang="ko-KR" altLang="en-US" sz="5000" dirty="0">
              <a:solidFill>
                <a:schemeClr val="bg1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 rot="16200000">
            <a:off x="8055604" y="4654746"/>
            <a:ext cx="762129" cy="61223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5400000">
            <a:off x="8055603" y="5753527"/>
            <a:ext cx="762129" cy="61223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889" y="247315"/>
            <a:ext cx="1482892" cy="148289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472" y="205949"/>
            <a:ext cx="1482892" cy="148289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672" y="247315"/>
            <a:ext cx="1482892" cy="148289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678" y="247315"/>
            <a:ext cx="1482892" cy="148289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17" y="1876128"/>
            <a:ext cx="1482892" cy="148289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889" y="1900130"/>
            <a:ext cx="1482892" cy="148289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30" y="1900130"/>
            <a:ext cx="1482892" cy="148289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1" y="1914463"/>
            <a:ext cx="1482892" cy="148289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685" y="1914463"/>
            <a:ext cx="1482892" cy="148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0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0793" y="1841222"/>
            <a:ext cx="72636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dirty="0" smtClean="0">
                <a:latin typeface="카페24 아네모네" pitchFamily="2" charset="-127"/>
                <a:ea typeface="카페24 아네모네" pitchFamily="2" charset="-127"/>
              </a:rPr>
              <a:t>어떻게 </a:t>
            </a:r>
            <a:r>
              <a:rPr lang="ko-KR" altLang="en-US" sz="10000" dirty="0" smtClean="0">
                <a:solidFill>
                  <a:schemeClr val="accent2"/>
                </a:solidFill>
                <a:latin typeface="카페24 아네모네" pitchFamily="2" charset="-127"/>
                <a:ea typeface="카페24 아네모네" pitchFamily="2" charset="-127"/>
              </a:rPr>
              <a:t>개선</a:t>
            </a:r>
            <a:r>
              <a:rPr lang="ko-KR" altLang="en-US" sz="10000" dirty="0" smtClean="0">
                <a:latin typeface="카페24 아네모네" pitchFamily="2" charset="-127"/>
                <a:ea typeface="카페24 아네모네" pitchFamily="2" charset="-127"/>
              </a:rPr>
              <a:t>할 수 있을까</a:t>
            </a:r>
            <a:endParaRPr lang="en-US" altLang="ko-KR" sz="10000" dirty="0" smtClean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0646" y="1841221"/>
            <a:ext cx="30926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 smtClean="0">
                <a:solidFill>
                  <a:schemeClr val="accent2"/>
                </a:solidFill>
                <a:latin typeface="카페24 아네모네" pitchFamily="2" charset="-127"/>
                <a:ea typeface="카페24 아네모네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44866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43" y="1480639"/>
            <a:ext cx="5192113" cy="5192113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98281" y="551655"/>
            <a:ext cx="3497873" cy="71437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  <a:latin typeface="카페24 아네모네" pitchFamily="2" charset="-127"/>
                <a:ea typeface="카페24 아네모네" pitchFamily="2" charset="-127"/>
              </a:rPr>
              <a:t>서비스 개요</a:t>
            </a:r>
            <a:endParaRPr lang="ko-KR" altLang="en-US" dirty="0">
              <a:solidFill>
                <a:schemeClr val="accent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06567" y="1452563"/>
            <a:ext cx="370361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/>
          <p:cNvSpPr txBox="1">
            <a:spLocks/>
          </p:cNvSpPr>
          <p:nvPr/>
        </p:nvSpPr>
        <p:spPr>
          <a:xfrm>
            <a:off x="5119191" y="3921080"/>
            <a:ext cx="3953022" cy="714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 smtClean="0">
                <a:solidFill>
                  <a:srgbClr val="00B050"/>
                </a:solidFill>
                <a:latin typeface="카페24 아네모네" pitchFamily="2" charset="-127"/>
                <a:ea typeface="카페24 아네모네" pitchFamily="2" charset="-127"/>
              </a:rPr>
              <a:t>마이리틀댕댕</a:t>
            </a:r>
            <a:endParaRPr lang="ko-KR" altLang="en-US" sz="3200" dirty="0">
              <a:solidFill>
                <a:srgbClr val="00B050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" name="곱셈 기호 2"/>
          <p:cNvSpPr/>
          <p:nvPr/>
        </p:nvSpPr>
        <p:spPr>
          <a:xfrm>
            <a:off x="7829622" y="2033882"/>
            <a:ext cx="659527" cy="659527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3593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5401172" y="2032406"/>
            <a:ext cx="2024696" cy="714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 smtClean="0">
                <a:latin typeface="카페24 아네모네" pitchFamily="2" charset="-127"/>
                <a:ea typeface="카페24 아네모네" pitchFamily="2" charset="-127"/>
              </a:rPr>
              <a:t>입양률</a:t>
            </a:r>
            <a:endParaRPr lang="ko-KR" altLang="en-US" sz="32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40927" y="4015770"/>
            <a:ext cx="1769881" cy="1308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>
                <a:latin typeface="카페24 아네모네" pitchFamily="2" charset="-127"/>
                <a:ea typeface="카페24 아네모네" pitchFamily="2" charset="-127"/>
              </a:rPr>
              <a:t>유기동물</a:t>
            </a:r>
            <a:endParaRPr lang="en-US" altLang="ko-KR" sz="3200" dirty="0">
              <a:latin typeface="카페24 아네모네" pitchFamily="2" charset="-127"/>
              <a:ea typeface="카페24 아네모네" pitchFamily="2" charset="-127"/>
            </a:endParaRPr>
          </a:p>
          <a:p>
            <a:r>
              <a:rPr lang="ko-KR" altLang="en-US" sz="3200" dirty="0" err="1" smtClean="0">
                <a:latin typeface="카페24 아네모네" pitchFamily="2" charset="-127"/>
                <a:ea typeface="카페24 아네모네" pitchFamily="2" charset="-127"/>
              </a:rPr>
              <a:t>입양장려</a:t>
            </a:r>
            <a:endParaRPr lang="ko-KR" altLang="en-US" sz="32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3944423" y="4015770"/>
            <a:ext cx="1531885" cy="714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 smtClean="0">
                <a:latin typeface="카페24 아네모네" pitchFamily="2" charset="-127"/>
                <a:ea typeface="카페24 아네모네" pitchFamily="2" charset="-127"/>
              </a:rPr>
              <a:t>파양률</a:t>
            </a:r>
            <a:endParaRPr lang="ko-KR" altLang="en-US" sz="32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483579" y="621293"/>
            <a:ext cx="3071933" cy="307193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4365549" y="3495173"/>
            <a:ext cx="484632" cy="520849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 rot="10800000">
            <a:off x="5777230" y="1452748"/>
            <a:ext cx="484632" cy="52084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rot="10800000">
            <a:off x="7092721" y="3495173"/>
            <a:ext cx="484632" cy="52084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3234739" y="2630481"/>
            <a:ext cx="3071933" cy="307193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711875" y="2627559"/>
            <a:ext cx="3071933" cy="307193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5550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waOIhb1iF2CQh6Wxv9lKnsaz1s5r5JmtgHQbot9Alyd0shjabSpV_T-r9jCkAgp0yfP26fp_aMqFq-0hK4Ko9jns3RH7iwRoG4X3jjN1PM1eRRbC4JuR282P2tUanvTrehHARw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80" y="463600"/>
            <a:ext cx="6036903" cy="528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63" y="463600"/>
            <a:ext cx="4683967" cy="5281610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596804" y="5869795"/>
            <a:ext cx="3673719" cy="714377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카페24 아네모네" pitchFamily="2" charset="-127"/>
                <a:ea typeface="카페24 아네모네" pitchFamily="2" charset="-127"/>
              </a:rPr>
              <a:t>강아지</a:t>
            </a:r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3600" dirty="0" err="1" smtClean="0">
                <a:latin typeface="카페24 아네모네" pitchFamily="2" charset="-127"/>
                <a:ea typeface="카페24 아네모네" pitchFamily="2" charset="-127"/>
              </a:rPr>
              <a:t>성향지표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8043625" y="5869794"/>
            <a:ext cx="1945716" cy="714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카페24 아네모네" pitchFamily="2" charset="-127"/>
                <a:ea typeface="카페24 아네모네" pitchFamily="2" charset="-127"/>
              </a:rPr>
              <a:t>성향 예시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999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98281" y="1503377"/>
            <a:ext cx="2348772" cy="714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>
                <a:latin typeface="카페24 아네모네" pitchFamily="2" charset="-127"/>
                <a:ea typeface="카페24 아네모네" pitchFamily="2" charset="-127"/>
              </a:rPr>
              <a:t>매칭 서비스</a:t>
            </a:r>
            <a:endParaRPr lang="ko-KR" altLang="en-US" sz="32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898281" y="551655"/>
            <a:ext cx="3497873" cy="714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accent2"/>
                </a:solidFill>
                <a:latin typeface="카페24 아네모네" pitchFamily="2" charset="-127"/>
                <a:ea typeface="카페24 아네모네" pitchFamily="2" charset="-127"/>
              </a:rPr>
              <a:t>주요 기능</a:t>
            </a:r>
            <a:endParaRPr lang="ko-KR" altLang="en-US" dirty="0">
              <a:solidFill>
                <a:schemeClr val="accent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603729" y="5312708"/>
            <a:ext cx="5340789" cy="975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>
                <a:latin typeface="카페24 아네모네" pitchFamily="2" charset="-127"/>
                <a:ea typeface="카페24 아네모네" pitchFamily="2" charset="-127"/>
              </a:rPr>
              <a:t>나에게 맞는 </a:t>
            </a:r>
            <a:r>
              <a:rPr lang="ko-KR" altLang="en-US" sz="2800" dirty="0">
                <a:latin typeface="카페24 아네모네" pitchFamily="2" charset="-127"/>
                <a:ea typeface="카페24 아네모네" pitchFamily="2" charset="-127"/>
              </a:rPr>
              <a:t>강아지를 </a:t>
            </a:r>
            <a:r>
              <a:rPr lang="ko-KR" altLang="en-US" sz="2800" dirty="0" smtClean="0">
                <a:latin typeface="카페24 아네모네" pitchFamily="2" charset="-127"/>
                <a:ea typeface="카페24 아네모네" pitchFamily="2" charset="-127"/>
              </a:rPr>
              <a:t>추천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!</a:t>
            </a:r>
            <a:endParaRPr lang="en-US" altLang="ko-KR" sz="2800" dirty="0" smtClean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2933334" y="5312708"/>
            <a:ext cx="5340789" cy="975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solidFill>
                  <a:srgbClr val="00B050"/>
                </a:solidFill>
                <a:latin typeface="카페24 아네모네" pitchFamily="2" charset="-127"/>
                <a:ea typeface="카페24 아네모네" pitchFamily="2" charset="-127"/>
              </a:rPr>
              <a:t>MBTI</a:t>
            </a:r>
            <a:r>
              <a:rPr lang="ko-KR" altLang="en-US" sz="2800" dirty="0" smtClean="0">
                <a:latin typeface="카페24 아네모네" pitchFamily="2" charset="-127"/>
                <a:ea typeface="카페24 아네모네" pitchFamily="2" charset="-127"/>
              </a:rPr>
              <a:t>와 </a:t>
            </a:r>
            <a:r>
              <a:rPr lang="ko-KR" altLang="en-US" sz="2800" dirty="0" smtClean="0">
                <a:solidFill>
                  <a:srgbClr val="00B050"/>
                </a:solidFill>
                <a:latin typeface="카페24 아네모네" pitchFamily="2" charset="-127"/>
                <a:ea typeface="카페24 아네모네" pitchFamily="2" charset="-127"/>
              </a:rPr>
              <a:t>설문</a:t>
            </a:r>
            <a:r>
              <a:rPr lang="ko-KR" altLang="en-US" sz="2800" dirty="0" smtClean="0">
                <a:latin typeface="카페24 아네모네" pitchFamily="2" charset="-127"/>
                <a:ea typeface="카페24 아네모네" pitchFamily="2" charset="-127"/>
              </a:rPr>
              <a:t>으로</a:t>
            </a:r>
            <a:endParaRPr lang="en-US" altLang="ko-KR" sz="2800" dirty="0" smtClean="0"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614" y="999534"/>
            <a:ext cx="1007686" cy="10076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119" y="2391852"/>
            <a:ext cx="3182247" cy="3121362"/>
          </a:xfrm>
          <a:prstGeom prst="rect">
            <a:avLst/>
          </a:prstGeom>
        </p:spPr>
      </p:pic>
      <p:pic>
        <p:nvPicPr>
          <p:cNvPr id="8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13" y="2350770"/>
            <a:ext cx="2989494" cy="3162444"/>
          </a:xfrm>
        </p:spPr>
      </p:pic>
    </p:spTree>
    <p:extLst>
      <p:ext uri="{BB962C8B-B14F-4D97-AF65-F5344CB8AC3E}">
        <p14:creationId xmlns:p14="http://schemas.microsoft.com/office/powerpoint/2010/main" val="24904747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98281" y="1503377"/>
            <a:ext cx="2348772" cy="714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>
                <a:latin typeface="카페24 아네모네" pitchFamily="2" charset="-127"/>
                <a:ea typeface="카페24 아네모네" pitchFamily="2" charset="-127"/>
              </a:rPr>
              <a:t>매칭 결과</a:t>
            </a:r>
            <a:endParaRPr lang="ko-KR" altLang="en-US" sz="32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898281" y="551655"/>
            <a:ext cx="3497873" cy="714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accent2"/>
                </a:solidFill>
                <a:latin typeface="카페24 아네모네" pitchFamily="2" charset="-127"/>
                <a:ea typeface="카페24 아네모네" pitchFamily="2" charset="-127"/>
              </a:rPr>
              <a:t>주요 기능</a:t>
            </a:r>
            <a:endParaRPr lang="ko-KR" altLang="en-US" dirty="0">
              <a:solidFill>
                <a:schemeClr val="accent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452701" y="5882844"/>
            <a:ext cx="5113757" cy="975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en-US" altLang="ko-KR" sz="2800" dirty="0" smtClean="0">
                <a:solidFill>
                  <a:srgbClr val="00B050"/>
                </a:solidFill>
                <a:latin typeface="카페24 아네모네" pitchFamily="2" charset="-127"/>
                <a:ea typeface="카페24 아네모네" pitchFamily="2" charset="-127"/>
              </a:rPr>
              <a:t>2</a:t>
            </a:r>
            <a:r>
              <a:rPr lang="ko-KR" altLang="en-US" sz="2800" dirty="0" smtClean="0">
                <a:solidFill>
                  <a:srgbClr val="00B050"/>
                </a:solidFill>
                <a:latin typeface="카페24 아네모네" pitchFamily="2" charset="-127"/>
                <a:ea typeface="카페24 아네모네" pitchFamily="2" charset="-127"/>
              </a:rPr>
              <a:t>가지 방식</a:t>
            </a:r>
            <a:r>
              <a:rPr lang="ko-KR" altLang="en-US" sz="2800" dirty="0" smtClean="0">
                <a:latin typeface="카페24 아네모네" pitchFamily="2" charset="-127"/>
                <a:ea typeface="카페24 아네모네" pitchFamily="2" charset="-127"/>
              </a:rPr>
              <a:t>으로 매칭 결과를 확인</a:t>
            </a:r>
            <a:endParaRPr lang="en-US" altLang="ko-KR" sz="2800" dirty="0" smtClean="0"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614" y="999534"/>
            <a:ext cx="1007686" cy="10076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14" y="2370261"/>
            <a:ext cx="5205750" cy="27708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85" y="2449527"/>
            <a:ext cx="5363802" cy="2691583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2434058" y="5141110"/>
            <a:ext cx="1252456" cy="975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latin typeface="카페24 아네모네" pitchFamily="2" charset="-127"/>
                <a:ea typeface="카페24 아네모네" pitchFamily="2" charset="-127"/>
              </a:rPr>
              <a:t>Ver. </a:t>
            </a:r>
            <a:r>
              <a:rPr lang="en-US" altLang="ko-KR" sz="2800" dirty="0" smtClean="0">
                <a:solidFill>
                  <a:srgbClr val="00B050"/>
                </a:solidFill>
                <a:latin typeface="카페24 아네모네" pitchFamily="2" charset="-127"/>
                <a:ea typeface="카페24 아네모네" pitchFamily="2" charset="-127"/>
              </a:rPr>
              <a:t>1</a:t>
            </a: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8566458" y="5050993"/>
            <a:ext cx="1252456" cy="952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latin typeface="카페24 아네모네" pitchFamily="2" charset="-127"/>
                <a:ea typeface="카페24 아네모네" pitchFamily="2" charset="-127"/>
              </a:rPr>
              <a:t>Ver. </a:t>
            </a:r>
            <a:r>
              <a:rPr lang="en-US" altLang="ko-KR" sz="2800" dirty="0" smtClean="0">
                <a:solidFill>
                  <a:srgbClr val="00B050"/>
                </a:solidFill>
                <a:latin typeface="카페24 아네모네" pitchFamily="2" charset="-127"/>
                <a:ea typeface="카페24 아네모네" pitchFamily="2" charset="-127"/>
              </a:rPr>
              <a:t>2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6126480" y="2007220"/>
            <a:ext cx="0" cy="379144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0339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98281" y="1488125"/>
            <a:ext cx="1667021" cy="714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>
                <a:latin typeface="카페24 아네모네" pitchFamily="2" charset="-127"/>
                <a:ea typeface="카페24 아네모네" pitchFamily="2" charset="-127"/>
              </a:rPr>
              <a:t>스트리밍</a:t>
            </a:r>
            <a:endParaRPr lang="en-US" altLang="ko-KR" sz="3200" dirty="0" smtClean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898281" y="551655"/>
            <a:ext cx="3497873" cy="714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accent2"/>
                </a:solidFill>
                <a:latin typeface="카페24 아네모네" pitchFamily="2" charset="-127"/>
                <a:ea typeface="카페24 아네모네" pitchFamily="2" charset="-127"/>
              </a:rPr>
              <a:t>주요 기능</a:t>
            </a:r>
            <a:endParaRPr lang="ko-KR" altLang="en-US" dirty="0">
              <a:solidFill>
                <a:schemeClr val="accent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930737" y="5964940"/>
            <a:ext cx="8269903" cy="714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rgbClr val="00B050"/>
                </a:solidFill>
                <a:latin typeface="카페24 아네모네" pitchFamily="2" charset="-127"/>
                <a:ea typeface="카페24 아네모네" pitchFamily="2" charset="-127"/>
              </a:rPr>
              <a:t>라이브</a:t>
            </a:r>
            <a:r>
              <a:rPr lang="ko-KR" altLang="en-US" sz="3200" dirty="0" smtClean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3200" dirty="0" smtClean="0">
                <a:solidFill>
                  <a:srgbClr val="00B050"/>
                </a:solidFill>
                <a:latin typeface="카페24 아네모네" pitchFamily="2" charset="-127"/>
                <a:ea typeface="카페24 아네모네" pitchFamily="2" charset="-127"/>
              </a:rPr>
              <a:t>스트리밍</a:t>
            </a:r>
            <a:r>
              <a:rPr lang="ko-KR" altLang="en-US" sz="3200" dirty="0" smtClean="0">
                <a:latin typeface="카페24 아네모네" pitchFamily="2" charset="-127"/>
                <a:ea typeface="카페24 아네모네" pitchFamily="2" charset="-127"/>
              </a:rPr>
              <a:t>으로 동물 정보를 상세하게 확인</a:t>
            </a:r>
            <a:endParaRPr lang="en-US" altLang="ko-KR" sz="3200" dirty="0" smtClean="0"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217" y="1428859"/>
            <a:ext cx="814246" cy="8142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7" r="40522" b="40276"/>
          <a:stretch/>
        </p:blipFill>
        <p:spPr>
          <a:xfrm>
            <a:off x="2469935" y="2616650"/>
            <a:ext cx="6222885" cy="297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915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898281" y="551655"/>
            <a:ext cx="3497873" cy="714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accent2"/>
                </a:solidFill>
                <a:latin typeface="카페24 아네모네" pitchFamily="2" charset="-127"/>
                <a:ea typeface="카페24 아네모네" pitchFamily="2" charset="-127"/>
              </a:rPr>
              <a:t>주요 기능</a:t>
            </a:r>
            <a:endParaRPr lang="ko-KR" altLang="en-US" dirty="0">
              <a:solidFill>
                <a:schemeClr val="accent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926415" y="1484970"/>
            <a:ext cx="1667021" cy="714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>
                <a:latin typeface="카페24 아네모네" pitchFamily="2" charset="-127"/>
                <a:ea typeface="카페24 아네모네" pitchFamily="2" charset="-127"/>
              </a:rPr>
              <a:t>동영상</a:t>
            </a:r>
            <a:endParaRPr lang="en-US" altLang="ko-KR" sz="3200" dirty="0" smtClean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429750" y="6042023"/>
            <a:ext cx="5824357" cy="714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 smtClean="0">
                <a:latin typeface="카페24 아네모네" pitchFamily="2" charset="-127"/>
                <a:ea typeface="카페24 아네모네" pitchFamily="2" charset="-127"/>
              </a:rPr>
              <a:t>동물별</a:t>
            </a:r>
            <a:r>
              <a:rPr lang="ko-KR" altLang="en-US" sz="3200" dirty="0" smtClean="0">
                <a:latin typeface="카페24 아네모네" pitchFamily="2" charset="-127"/>
                <a:ea typeface="카페24 아네모네" pitchFamily="2" charset="-127"/>
              </a:rPr>
              <a:t> 상세 페이지에 </a:t>
            </a:r>
            <a:r>
              <a:rPr lang="ko-KR" altLang="en-US" sz="3200" dirty="0" smtClean="0">
                <a:solidFill>
                  <a:srgbClr val="00B050"/>
                </a:solidFill>
                <a:latin typeface="카페24 아네모네" pitchFamily="2" charset="-127"/>
                <a:ea typeface="카페24 아네모네" pitchFamily="2" charset="-127"/>
              </a:rPr>
              <a:t>동영상</a:t>
            </a:r>
            <a:r>
              <a:rPr lang="ko-KR" altLang="en-US" sz="3200" dirty="0" smtClean="0">
                <a:latin typeface="카페24 아네모네" pitchFamily="2" charset="-127"/>
                <a:ea typeface="카페24 아네모네" pitchFamily="2" charset="-127"/>
              </a:rPr>
              <a:t> 게시</a:t>
            </a:r>
            <a:endParaRPr lang="en-US" altLang="ko-KR" sz="3200" dirty="0" smtClean="0"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898" y="1484970"/>
            <a:ext cx="576638" cy="5766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36" y="2382729"/>
            <a:ext cx="6318571" cy="345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888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926" y="936626"/>
            <a:ext cx="10515600" cy="796588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accent2"/>
                </a:solidFill>
                <a:latin typeface="카페24 아네모네" pitchFamily="2" charset="-127"/>
                <a:ea typeface="카페24 아네모네" pitchFamily="2" charset="-127"/>
              </a:rPr>
              <a:t>목차</a:t>
            </a:r>
            <a:endParaRPr lang="ko-KR" altLang="en-US" dirty="0">
              <a:solidFill>
                <a:schemeClr val="accent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08273" y="2244725"/>
            <a:ext cx="3657600" cy="3651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3000" dirty="0" smtClean="0">
                <a:latin typeface="카페24 아네모네" pitchFamily="2" charset="-127"/>
                <a:ea typeface="카페24 아네모네" pitchFamily="2" charset="-127"/>
              </a:rPr>
              <a:t>1. </a:t>
            </a:r>
            <a:r>
              <a:rPr lang="ko-KR" altLang="en-US" sz="3000" dirty="0" smtClean="0">
                <a:latin typeface="카페24 아네모네" pitchFamily="2" charset="-127"/>
                <a:ea typeface="카페24 아네모네" pitchFamily="2" charset="-127"/>
              </a:rPr>
              <a:t>팀</a:t>
            </a:r>
            <a:r>
              <a:rPr lang="en-US" altLang="ko-KR" sz="30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3000" dirty="0" smtClean="0">
                <a:latin typeface="카페24 아네모네" pitchFamily="2" charset="-127"/>
                <a:ea typeface="카페24 아네모네" pitchFamily="2" charset="-127"/>
              </a:rPr>
              <a:t>소개</a:t>
            </a:r>
            <a:endParaRPr lang="en-US" altLang="ko-KR" sz="3000" dirty="0" smtClean="0">
              <a:latin typeface="카페24 아네모네" pitchFamily="2" charset="-127"/>
              <a:ea typeface="카페24 아네모네" pitchFamily="2" charset="-127"/>
            </a:endParaRPr>
          </a:p>
          <a:p>
            <a:pPr marL="0" indent="0">
              <a:buNone/>
            </a:pPr>
            <a:r>
              <a:rPr lang="en-US" altLang="ko-KR" sz="3000" dirty="0" smtClean="0">
                <a:latin typeface="카페24 아네모네" pitchFamily="2" charset="-127"/>
                <a:ea typeface="카페24 아네모네" pitchFamily="2" charset="-127"/>
              </a:rPr>
              <a:t>2. </a:t>
            </a:r>
            <a:r>
              <a:rPr lang="ko-KR" altLang="en-US" sz="3000" dirty="0" smtClean="0">
                <a:latin typeface="카페24 아네모네" pitchFamily="2" charset="-127"/>
                <a:ea typeface="카페24 아네모네" pitchFamily="2" charset="-127"/>
              </a:rPr>
              <a:t>주제 선정 배경</a:t>
            </a:r>
            <a:endParaRPr lang="en-US" altLang="ko-KR" sz="3000" dirty="0" smtClean="0">
              <a:latin typeface="카페24 아네모네" pitchFamily="2" charset="-127"/>
              <a:ea typeface="카페24 아네모네" pitchFamily="2" charset="-127"/>
            </a:endParaRPr>
          </a:p>
          <a:p>
            <a:pPr marL="0" indent="0">
              <a:buNone/>
            </a:pPr>
            <a:r>
              <a:rPr lang="en-US" altLang="ko-KR" sz="3000" dirty="0" smtClean="0">
                <a:latin typeface="카페24 아네모네" pitchFamily="2" charset="-127"/>
                <a:ea typeface="카페24 아네모네" pitchFamily="2" charset="-127"/>
              </a:rPr>
              <a:t>3. </a:t>
            </a:r>
            <a:r>
              <a:rPr lang="ko-KR" altLang="en-US" sz="3000" dirty="0" smtClean="0">
                <a:latin typeface="카페24 아네모네" pitchFamily="2" charset="-127"/>
                <a:ea typeface="카페24 아네모네" pitchFamily="2" charset="-127"/>
              </a:rPr>
              <a:t>서비스 개요</a:t>
            </a:r>
            <a:endParaRPr lang="en-US" altLang="ko-KR" sz="3000" dirty="0" smtClean="0">
              <a:latin typeface="카페24 아네모네" pitchFamily="2" charset="-127"/>
              <a:ea typeface="카페24 아네모네" pitchFamily="2" charset="-127"/>
            </a:endParaRPr>
          </a:p>
          <a:p>
            <a:pPr marL="0" indent="0">
              <a:buNone/>
            </a:pPr>
            <a:r>
              <a:rPr lang="en-US" altLang="ko-KR" sz="3000" dirty="0">
                <a:latin typeface="카페24 아네모네" pitchFamily="2" charset="-127"/>
                <a:ea typeface="카페24 아네모네" pitchFamily="2" charset="-127"/>
              </a:rPr>
              <a:t>4</a:t>
            </a:r>
            <a:r>
              <a:rPr lang="en-US" altLang="ko-KR" sz="3000" dirty="0" smtClean="0">
                <a:latin typeface="카페24 아네모네" pitchFamily="2" charset="-127"/>
                <a:ea typeface="카페24 아네모네" pitchFamily="2" charset="-127"/>
              </a:rPr>
              <a:t>. UCC</a:t>
            </a:r>
          </a:p>
          <a:p>
            <a:pPr marL="0" indent="0">
              <a:buNone/>
            </a:pPr>
            <a:r>
              <a:rPr lang="en-US" altLang="ko-KR" sz="3000" dirty="0">
                <a:latin typeface="카페24 아네모네" pitchFamily="2" charset="-127"/>
                <a:ea typeface="카페24 아네모네" pitchFamily="2" charset="-127"/>
              </a:rPr>
              <a:t>5</a:t>
            </a:r>
            <a:r>
              <a:rPr lang="en-US" altLang="ko-KR" sz="3000" dirty="0" smtClean="0">
                <a:latin typeface="카페24 아네모네" pitchFamily="2" charset="-127"/>
                <a:ea typeface="카페24 아네모네" pitchFamily="2" charset="-127"/>
              </a:rPr>
              <a:t>. Q &amp; A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4667250" y="1840889"/>
            <a:ext cx="295275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137" y="955876"/>
            <a:ext cx="652837" cy="6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378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98281" y="551655"/>
            <a:ext cx="3497873" cy="714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accent2"/>
                </a:solidFill>
                <a:latin typeface="카페24 아네모네" pitchFamily="2" charset="-127"/>
                <a:ea typeface="카페24 아네모네" pitchFamily="2" charset="-127"/>
              </a:rPr>
              <a:t>부가 기능</a:t>
            </a:r>
            <a:endParaRPr lang="ko-KR" altLang="en-US" dirty="0">
              <a:solidFill>
                <a:schemeClr val="accent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898281" y="1418253"/>
            <a:ext cx="3396295" cy="793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>
                <a:latin typeface="카페24 아네모네" pitchFamily="2" charset="-127"/>
                <a:ea typeface="카페24 아네모네" pitchFamily="2" charset="-127"/>
              </a:rPr>
              <a:t>후원</a:t>
            </a:r>
            <a:endParaRPr lang="ko-KR" altLang="en-US" sz="3200" dirty="0">
              <a:solidFill>
                <a:srgbClr val="00B050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139217" y="5964124"/>
            <a:ext cx="8010623" cy="619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>
                <a:latin typeface="카페24 아네모네" pitchFamily="2" charset="-127"/>
                <a:ea typeface="카페24 아네모네" pitchFamily="2" charset="-127"/>
              </a:rPr>
              <a:t>스트리밍</a:t>
            </a:r>
            <a:r>
              <a:rPr lang="en-US" altLang="ko-KR" sz="32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en-US" altLang="ko-KR" sz="3200" dirty="0" smtClean="0"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3200" dirty="0" smtClean="0">
                <a:latin typeface="카페24 아네모네" pitchFamily="2" charset="-127"/>
                <a:ea typeface="카페24 아네모네" pitchFamily="2" charset="-127"/>
              </a:rPr>
              <a:t>동영상을 보고 원하는 동물을 </a:t>
            </a:r>
            <a:r>
              <a:rPr lang="ko-KR" altLang="en-US" sz="3200" dirty="0" smtClean="0">
                <a:solidFill>
                  <a:srgbClr val="00B050"/>
                </a:solidFill>
                <a:latin typeface="카페24 아네모네" pitchFamily="2" charset="-127"/>
                <a:ea typeface="카페24 아네모네" pitchFamily="2" charset="-127"/>
              </a:rPr>
              <a:t>후원</a:t>
            </a:r>
            <a:endParaRPr lang="en-US" altLang="ko-KR" sz="3200" dirty="0" smtClean="0">
              <a:solidFill>
                <a:srgbClr val="00B050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838" y="1137794"/>
            <a:ext cx="1123579" cy="11235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2" t="8587" r="1522"/>
          <a:stretch/>
        </p:blipFill>
        <p:spPr>
          <a:xfrm>
            <a:off x="3104417" y="2454341"/>
            <a:ext cx="3572608" cy="30369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" r="395"/>
          <a:stretch/>
        </p:blipFill>
        <p:spPr>
          <a:xfrm>
            <a:off x="7022785" y="2482334"/>
            <a:ext cx="2213724" cy="289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42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712007" y="2791303"/>
            <a:ext cx="3396295" cy="2088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0" dirty="0" smtClean="0">
                <a:latin typeface="카페24 아네모네" pitchFamily="2" charset="-127"/>
                <a:ea typeface="카페24 아네모네" pitchFamily="2" charset="-127"/>
              </a:rPr>
              <a:t>UCC</a:t>
            </a:r>
            <a:endParaRPr lang="ko-KR" altLang="en-US" sz="10000" dirty="0">
              <a:solidFill>
                <a:srgbClr val="00B050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351" y="1771265"/>
            <a:ext cx="1249998" cy="1249998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98281" y="551655"/>
            <a:ext cx="3497873" cy="714377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카페24 아네모네" pitchFamily="2" charset="-127"/>
                <a:ea typeface="카페24 아네모네" pitchFamily="2" charset="-127"/>
              </a:rPr>
              <a:t>UCC</a:t>
            </a:r>
            <a:endParaRPr lang="ko-KR" altLang="en-US" dirty="0">
              <a:solidFill>
                <a:schemeClr val="accent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06567" y="1452563"/>
            <a:ext cx="23273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2476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98281" y="551655"/>
            <a:ext cx="3497873" cy="714377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카페24 아네모네" pitchFamily="2" charset="-127"/>
                <a:ea typeface="카페24 아네모네" pitchFamily="2" charset="-127"/>
              </a:rPr>
              <a:t>UCC</a:t>
            </a:r>
            <a:endParaRPr lang="ko-KR" altLang="en-US" dirty="0">
              <a:solidFill>
                <a:schemeClr val="accent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06567" y="1452563"/>
            <a:ext cx="23273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0531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834640" y="2113280"/>
            <a:ext cx="6441439" cy="1769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0" dirty="0" err="1" smtClean="0">
                <a:latin typeface="카페24 아네모네" pitchFamily="2" charset="-127"/>
                <a:ea typeface="카페24 아네모네" pitchFamily="2" charset="-127"/>
              </a:rPr>
              <a:t>사지마세요</a:t>
            </a:r>
            <a:r>
              <a:rPr lang="en-US" altLang="ko-KR" sz="10000" dirty="0" smtClean="0">
                <a:solidFill>
                  <a:schemeClr val="accent2"/>
                </a:solidFill>
                <a:latin typeface="카페24 아네모네" pitchFamily="2" charset="-127"/>
                <a:ea typeface="카페24 아네모네" pitchFamily="2" charset="-127"/>
              </a:rPr>
              <a:t>!</a:t>
            </a: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2834640" y="3551542"/>
            <a:ext cx="6441439" cy="1830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0" dirty="0" smtClean="0">
                <a:latin typeface="카페24 아네모네" pitchFamily="2" charset="-127"/>
                <a:ea typeface="카페24 아네모네" pitchFamily="2" charset="-127"/>
              </a:rPr>
              <a:t>입양하세요</a:t>
            </a:r>
            <a:r>
              <a:rPr lang="en-US" altLang="ko-KR" sz="10000" dirty="0" smtClean="0">
                <a:solidFill>
                  <a:srgbClr val="00B050"/>
                </a:solidFill>
                <a:latin typeface="카페24 아네모네" pitchFamily="2" charset="-127"/>
                <a:ea typeface="카페24 아네모네" pitchFamily="2" charset="-127"/>
              </a:rPr>
              <a:t>!</a:t>
            </a:r>
            <a:endParaRPr lang="ko-KR" altLang="en-US" sz="10000" dirty="0">
              <a:solidFill>
                <a:srgbClr val="00B050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6815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1"/>
      <p:bldP spid="3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637362" y="2642011"/>
            <a:ext cx="3396295" cy="2088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0" dirty="0" smtClean="0">
                <a:latin typeface="카페24 아네모네" pitchFamily="2" charset="-127"/>
                <a:ea typeface="카페24 아네모네" pitchFamily="2" charset="-127"/>
              </a:rPr>
              <a:t>Q&amp;A</a:t>
            </a:r>
            <a:endParaRPr lang="ko-KR" altLang="en-US" sz="10000" dirty="0"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440" y="1765396"/>
            <a:ext cx="1193394" cy="1193394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98281" y="551655"/>
            <a:ext cx="3497873" cy="714377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카페24 아네모네" pitchFamily="2" charset="-127"/>
                <a:ea typeface="카페24 아네모네" pitchFamily="2" charset="-127"/>
              </a:rPr>
              <a:t>Q&amp;A</a:t>
            </a:r>
            <a:endParaRPr lang="ko-KR" altLang="en-US" dirty="0">
              <a:solidFill>
                <a:schemeClr val="accent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06567" y="1452563"/>
            <a:ext cx="23273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4457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33450" y="551655"/>
            <a:ext cx="2990850" cy="714377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accent2"/>
                </a:solidFill>
                <a:latin typeface="카페24 아네모네" pitchFamily="2" charset="-127"/>
                <a:ea typeface="카페24 아네모네" pitchFamily="2" charset="-127"/>
              </a:rPr>
              <a:t>팀 소개</a:t>
            </a:r>
            <a:endParaRPr lang="ko-KR" altLang="en-US" dirty="0">
              <a:solidFill>
                <a:schemeClr val="accent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95192" y="2124564"/>
            <a:ext cx="1304925" cy="52149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>
                <a:latin typeface="카페24 아네모네" pitchFamily="2" charset="-127"/>
                <a:ea typeface="카페24 아네모네" pitchFamily="2" charset="-127"/>
              </a:rPr>
              <a:t>정현희</a:t>
            </a:r>
            <a:endParaRPr lang="ko-KR" altLang="en-US" dirty="0">
              <a:latin typeface="카페24 아네모네" pitchFamily="2" charset="-127"/>
              <a:ea typeface="카페24 아네모네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06567" y="1452563"/>
            <a:ext cx="295275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2"/>
          <p:cNvSpPr txBox="1">
            <a:spLocks/>
          </p:cNvSpPr>
          <p:nvPr/>
        </p:nvSpPr>
        <p:spPr>
          <a:xfrm>
            <a:off x="9238517" y="4572488"/>
            <a:ext cx="2800350" cy="103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카페24 아네모네" pitchFamily="2" charset="-127"/>
                <a:ea typeface="카페24 아네모네" pitchFamily="2" charset="-127"/>
              </a:rPr>
              <a:t>최규식</a:t>
            </a:r>
            <a:endParaRPr lang="ko-KR" altLang="en-US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532792" y="2124565"/>
            <a:ext cx="1314450" cy="521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err="1" smtClean="0">
                <a:latin typeface="카페24 아네모네" pitchFamily="2" charset="-127"/>
                <a:ea typeface="카페24 아네모네" pitchFamily="2" charset="-127"/>
              </a:rPr>
              <a:t>유혜린</a:t>
            </a:r>
            <a:endParaRPr lang="ko-KR" altLang="en-US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495192" y="4572488"/>
            <a:ext cx="2800350" cy="103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카페24 아네모네" pitchFamily="2" charset="-127"/>
                <a:ea typeface="카페24 아네모네" pitchFamily="2" charset="-127"/>
              </a:rPr>
              <a:t>고소영</a:t>
            </a:r>
            <a:endParaRPr lang="ko-KR" altLang="en-US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523267" y="4572489"/>
            <a:ext cx="2800350" cy="103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카페24 아네모네" pitchFamily="2" charset="-127"/>
                <a:ea typeface="카페24 아네모네" pitchFamily="2" charset="-127"/>
              </a:rPr>
              <a:t>박경수</a:t>
            </a:r>
            <a:endParaRPr lang="ko-KR" altLang="en-US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9238517" y="2124564"/>
            <a:ext cx="2800350" cy="103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카페24 아네모네" pitchFamily="2" charset="-127"/>
                <a:ea typeface="카페24 아네모네" pitchFamily="2" charset="-127"/>
              </a:rPr>
              <a:t>김승환</a:t>
            </a:r>
            <a:endParaRPr lang="ko-KR" altLang="en-US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1532792" y="2832588"/>
            <a:ext cx="2800350" cy="658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smtClean="0">
                <a:solidFill>
                  <a:schemeClr val="accent6"/>
                </a:solidFill>
                <a:latin typeface="카페24 아네모네" pitchFamily="2" charset="-127"/>
                <a:ea typeface="카페24 아네모네" pitchFamily="2" charset="-127"/>
              </a:rPr>
              <a:t>팀장</a:t>
            </a:r>
            <a:r>
              <a:rPr lang="en-US" altLang="ko-KR" sz="1800" dirty="0" smtClean="0">
                <a:solidFill>
                  <a:schemeClr val="accent6"/>
                </a:solidFill>
                <a:latin typeface="카페24 아네모네" pitchFamily="2" charset="-127"/>
                <a:ea typeface="카페24 아네모네" pitchFamily="2" charset="-127"/>
              </a:rPr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err="1" smtClean="0">
                <a:latin typeface="카페24 아네모네" pitchFamily="2" charset="-127"/>
                <a:ea typeface="카페24 아네모네" pitchFamily="2" charset="-127"/>
              </a:rPr>
              <a:t>백엔드</a:t>
            </a:r>
            <a:r>
              <a:rPr lang="ko-KR" altLang="en-US" sz="1800" dirty="0" smtClean="0">
                <a:latin typeface="카페24 아네모네" pitchFamily="2" charset="-127"/>
                <a:ea typeface="카페24 아네모네" pitchFamily="2" charset="-127"/>
              </a:rPr>
              <a:t> 개발</a:t>
            </a:r>
            <a:endParaRPr lang="ko-KR" altLang="en-US" sz="18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495192" y="2832588"/>
            <a:ext cx="2800350" cy="103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err="1" smtClean="0">
                <a:latin typeface="카페24 아네모네" pitchFamily="2" charset="-127"/>
                <a:ea typeface="카페24 아네모네" pitchFamily="2" charset="-127"/>
              </a:rPr>
              <a:t>백엔드</a:t>
            </a:r>
            <a:r>
              <a:rPr lang="ko-KR" altLang="en-US" sz="1800" dirty="0" smtClean="0">
                <a:latin typeface="카페24 아네모네" pitchFamily="2" charset="-127"/>
                <a:ea typeface="카페24 아네모네" pitchFamily="2" charset="-127"/>
              </a:rPr>
              <a:t> 개발</a:t>
            </a:r>
            <a:endParaRPr lang="ko-KR" altLang="en-US" sz="18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9238517" y="2832588"/>
            <a:ext cx="2800350" cy="103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err="1" smtClean="0">
                <a:latin typeface="카페24 아네모네" pitchFamily="2" charset="-127"/>
                <a:ea typeface="카페24 아네모네" pitchFamily="2" charset="-127"/>
              </a:rPr>
              <a:t>백엔드</a:t>
            </a:r>
            <a:r>
              <a:rPr lang="ko-KR" altLang="en-US" sz="1800" dirty="0" smtClean="0">
                <a:latin typeface="카페24 아네모네" pitchFamily="2" charset="-127"/>
                <a:ea typeface="카페24 아네모네" pitchFamily="2" charset="-127"/>
              </a:rPr>
              <a:t> 개발</a:t>
            </a:r>
            <a:endParaRPr lang="ko-KR" altLang="en-US" sz="18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1532792" y="5270986"/>
            <a:ext cx="2800350" cy="411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err="1" smtClean="0">
                <a:latin typeface="카페24 아네모네" pitchFamily="2" charset="-127"/>
                <a:ea typeface="카페24 아네모네" pitchFamily="2" charset="-127"/>
              </a:rPr>
              <a:t>프론트엔드</a:t>
            </a:r>
            <a:r>
              <a:rPr lang="ko-KR" altLang="en-US" sz="1800" dirty="0" smtClean="0">
                <a:latin typeface="카페24 아네모네" pitchFamily="2" charset="-127"/>
                <a:ea typeface="카페24 아네모네" pitchFamily="2" charset="-127"/>
              </a:rPr>
              <a:t> 개발</a:t>
            </a:r>
            <a:endParaRPr lang="ko-KR" altLang="en-US" sz="18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5495192" y="5270984"/>
            <a:ext cx="2800350" cy="103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err="1" smtClean="0">
                <a:latin typeface="카페24 아네모네" pitchFamily="2" charset="-127"/>
                <a:ea typeface="카페24 아네모네" pitchFamily="2" charset="-127"/>
              </a:rPr>
              <a:t>프론트엔드</a:t>
            </a:r>
            <a:r>
              <a:rPr lang="ko-KR" altLang="en-US" sz="1800" dirty="0" smtClean="0">
                <a:latin typeface="카페24 아네모네" pitchFamily="2" charset="-127"/>
                <a:ea typeface="카페24 아네모네" pitchFamily="2" charset="-127"/>
              </a:rPr>
              <a:t> 개발</a:t>
            </a:r>
            <a:endParaRPr lang="ko-KR" altLang="en-US" sz="18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9238517" y="5270984"/>
            <a:ext cx="2800350" cy="1031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err="1" smtClean="0">
                <a:latin typeface="카페24 아네모네" pitchFamily="2" charset="-127"/>
                <a:ea typeface="카페24 아네모네" pitchFamily="2" charset="-127"/>
              </a:rPr>
              <a:t>프론트엔드</a:t>
            </a:r>
            <a:r>
              <a:rPr lang="ko-KR" altLang="en-US" sz="1800" dirty="0" smtClean="0">
                <a:latin typeface="카페24 아네모네" pitchFamily="2" charset="-127"/>
                <a:ea typeface="카페24 아네모네" pitchFamily="2" charset="-127"/>
              </a:rPr>
              <a:t> 개발</a:t>
            </a:r>
            <a:endParaRPr lang="ko-KR" altLang="en-US" sz="18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43025" y="1971675"/>
            <a:ext cx="1475642" cy="6934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33267" y="1962639"/>
            <a:ext cx="1475642" cy="6934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048750" y="1962639"/>
            <a:ext cx="1475642" cy="6934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343025" y="4394993"/>
            <a:ext cx="1475642" cy="6934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333267" y="4394993"/>
            <a:ext cx="1475642" cy="6934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048750" y="4394993"/>
            <a:ext cx="1475642" cy="6934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212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1526350" y="1850515"/>
            <a:ext cx="9492923" cy="4442341"/>
            <a:chOff x="1526350" y="1355990"/>
            <a:chExt cx="9492923" cy="4442341"/>
          </a:xfrm>
        </p:grpSpPr>
        <p:grpSp>
          <p:nvGrpSpPr>
            <p:cNvPr id="4" name="그룹 3"/>
            <p:cNvGrpSpPr/>
            <p:nvPr/>
          </p:nvGrpSpPr>
          <p:grpSpPr>
            <a:xfrm>
              <a:off x="1526350" y="1355990"/>
              <a:ext cx="9492923" cy="4442341"/>
              <a:chOff x="-975809" y="1342780"/>
              <a:chExt cx="9492923" cy="4442341"/>
            </a:xfrm>
          </p:grpSpPr>
          <p:sp>
            <p:nvSpPr>
              <p:cNvPr id="5" name="육각형 4"/>
              <p:cNvSpPr/>
              <p:nvPr/>
            </p:nvSpPr>
            <p:spPr>
              <a:xfrm>
                <a:off x="-975809" y="3594149"/>
                <a:ext cx="1570481" cy="1419950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육각형 5"/>
              <p:cNvSpPr/>
              <p:nvPr/>
            </p:nvSpPr>
            <p:spPr>
              <a:xfrm>
                <a:off x="5462978" y="1344593"/>
                <a:ext cx="1570481" cy="1419950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육각형 6"/>
              <p:cNvSpPr/>
              <p:nvPr/>
            </p:nvSpPr>
            <p:spPr>
              <a:xfrm>
                <a:off x="6764256" y="2079957"/>
                <a:ext cx="1570481" cy="1419950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육각형 7"/>
              <p:cNvSpPr/>
              <p:nvPr/>
            </p:nvSpPr>
            <p:spPr>
              <a:xfrm>
                <a:off x="5473356" y="2834289"/>
                <a:ext cx="1570481" cy="1419950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육각형 8"/>
              <p:cNvSpPr/>
              <p:nvPr/>
            </p:nvSpPr>
            <p:spPr>
              <a:xfrm>
                <a:off x="4175678" y="2087635"/>
                <a:ext cx="1570481" cy="1419950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육각형 9"/>
              <p:cNvSpPr/>
              <p:nvPr/>
            </p:nvSpPr>
            <p:spPr>
              <a:xfrm>
                <a:off x="2889403" y="1346124"/>
                <a:ext cx="1570481" cy="1419950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육각형 10"/>
              <p:cNvSpPr/>
              <p:nvPr/>
            </p:nvSpPr>
            <p:spPr>
              <a:xfrm>
                <a:off x="2896735" y="2856063"/>
                <a:ext cx="1570481" cy="1419950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육각형 11"/>
              <p:cNvSpPr/>
              <p:nvPr/>
            </p:nvSpPr>
            <p:spPr>
              <a:xfrm>
                <a:off x="4192246" y="3589790"/>
                <a:ext cx="1570481" cy="1419950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육각형 12"/>
              <p:cNvSpPr/>
              <p:nvPr/>
            </p:nvSpPr>
            <p:spPr>
              <a:xfrm>
                <a:off x="1610460" y="2119566"/>
                <a:ext cx="1570481" cy="1419950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육각형 13"/>
              <p:cNvSpPr/>
              <p:nvPr/>
            </p:nvSpPr>
            <p:spPr>
              <a:xfrm>
                <a:off x="1608556" y="3611033"/>
                <a:ext cx="1570481" cy="1419950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육각형 14"/>
              <p:cNvSpPr/>
              <p:nvPr/>
            </p:nvSpPr>
            <p:spPr>
              <a:xfrm>
                <a:off x="329704" y="1342780"/>
                <a:ext cx="1570481" cy="1419950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778" b="96889" l="1333" r="98667">
                            <a14:foregroundMark x1="5333" y1="74222" x2="5333" y2="74222"/>
                            <a14:foregroundMark x1="39556" y1="70667" x2="39556" y2="70667"/>
                            <a14:foregroundMark x1="52000" y1="72444" x2="52000" y2="72444"/>
                            <a14:foregroundMark x1="52000" y1="80889" x2="52000" y2="80889"/>
                            <a14:foregroundMark x1="58667" y1="81333" x2="58667" y2="81333"/>
                            <a14:foregroundMark x1="84889" y1="78222" x2="84889" y2="782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859" y="1445976"/>
                <a:ext cx="1103578" cy="110357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43111" y1="21507" x2="43111" y2="21507"/>
                            <a14:foregroundMark x1="21889" y1="70016" x2="21889" y2="70016"/>
                            <a14:foregroundMark x1="32222" y1="66405" x2="32222" y2="66405"/>
                            <a14:foregroundMark x1="42000" y1="66719" x2="42000" y2="66719"/>
                            <a14:foregroundMark x1="52556" y1="66876" x2="52556" y2="66876"/>
                            <a14:foregroundMark x1="62333" y1="65149" x2="62333" y2="65149"/>
                            <a14:foregroundMark x1="68333" y1="66719" x2="68333" y2="667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0597" y="2852936"/>
                <a:ext cx="1923019" cy="136107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51827" y1="41317" x2="51827" y2="41317"/>
                            <a14:foregroundMark x1="56146" y1="34731" x2="56146" y2="34731"/>
                            <a14:foregroundMark x1="64120" y1="29940" x2="64120" y2="29940"/>
                            <a14:foregroundMark x1="41196" y1="49701" x2="41196" y2="49701"/>
                            <a14:foregroundMark x1="35216" y1="56886" x2="35216" y2="56886"/>
                            <a14:foregroundMark x1="59136" y1="55090" x2="59136" y2="55090"/>
                            <a14:foregroundMark x1="59136" y1="52695" x2="59136" y2="52695"/>
                            <a14:foregroundMark x1="64784" y1="26347" x2="64784" y2="26347"/>
                            <a14:foregroundMark x1="61462" y1="27545" x2="61462" y2="27545"/>
                            <a14:foregroundMark x1="33887" y1="74251" x2="33887" y2="74251"/>
                            <a14:foregroundMark x1="43854" y1="71257" x2="43854" y2="71257"/>
                            <a14:foregroundMark x1="46179" y1="68862" x2="46179" y2="68862"/>
                            <a14:foregroundMark x1="49502" y1="67665" x2="49502" y2="67665"/>
                            <a14:foregroundMark x1="49834" y1="63473" x2="49834" y2="63473"/>
                            <a14:foregroundMark x1="53821" y1="67066" x2="53821" y2="67066"/>
                            <a14:foregroundMark x1="59136" y1="66467" x2="59136" y2="66467"/>
                            <a14:foregroundMark x1="66777" y1="65269" x2="66777" y2="6526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282" y="3544331"/>
                <a:ext cx="2502657" cy="1388517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99308" l="500" r="100000">
                            <a14:foregroundMark x1="15500" y1="5882" x2="15500" y2="5882"/>
                            <a14:foregroundMark x1="39500" y1="9689" x2="39500" y2="9689"/>
                            <a14:foregroundMark x1="69500" y1="7612" x2="69500" y2="7612"/>
                            <a14:foregroundMark x1="78000" y1="7612" x2="78000" y2="7612"/>
                            <a14:foregroundMark x1="62000" y1="8304" x2="62000" y2="8304"/>
                            <a14:foregroundMark x1="13000" y1="29412" x2="13000" y2="29412"/>
                            <a14:foregroundMark x1="23500" y1="6574" x2="23500" y2="657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9613" y="1521751"/>
                <a:ext cx="837935" cy="1210816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9884" y="2526530"/>
                <a:ext cx="1046194" cy="625973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041" b="97959" l="16667" r="79070">
                            <a14:foregroundMark x1="33333" y1="89286" x2="33333" y2="89286"/>
                            <a14:foregroundMark x1="39922" y1="86224" x2="39922" y2="86224"/>
                            <a14:foregroundMark x1="48062" y1="86224" x2="48062" y2="86224"/>
                            <a14:foregroundMark x1="56977" y1="89796" x2="56977" y2="89796"/>
                            <a14:foregroundMark x1="61240" y1="84694" x2="61240" y2="84694"/>
                            <a14:foregroundMark x1="60853" y1="79592" x2="60853" y2="79592"/>
                            <a14:foregroundMark x1="65504" y1="82653" x2="65504" y2="82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8410" y="3868641"/>
                <a:ext cx="1329867" cy="101028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0" b="98571" l="0" r="100000">
                            <a14:foregroundMark x1="46226" y1="11786" x2="46226" y2="11786"/>
                            <a14:foregroundMark x1="65094" y1="10000" x2="65094" y2="1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673" y="1475574"/>
                <a:ext cx="857551" cy="1132614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5021" b="93445" l="2925" r="9359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631" y="2132856"/>
                <a:ext cx="1018436" cy="101701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875887" y="3068960"/>
                <a:ext cx="14276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Lombok</a:t>
                </a:r>
                <a:endParaRPr lang="ko-KR" altLang="en-US" b="1" dirty="0"/>
              </a:p>
            </p:txBody>
          </p:sp>
          <p:sp>
            <p:nvSpPr>
              <p:cNvPr id="26" name="육각형 25"/>
              <p:cNvSpPr/>
              <p:nvPr/>
            </p:nvSpPr>
            <p:spPr>
              <a:xfrm>
                <a:off x="311232" y="4341068"/>
                <a:ext cx="1570481" cy="1419950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육각형 26"/>
              <p:cNvSpPr/>
              <p:nvPr/>
            </p:nvSpPr>
            <p:spPr>
              <a:xfrm>
                <a:off x="2907629" y="4365171"/>
                <a:ext cx="1570481" cy="1419950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312" y="4428418"/>
                <a:ext cx="894671" cy="1254578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10000" b="90000" l="10000" r="90000">
                            <a14:foregroundMark x1="56478" y1="20359" x2="56478" y2="20359"/>
                            <a14:foregroundMark x1="57807" y1="20359" x2="57807" y2="20359"/>
                            <a14:foregroundMark x1="59136" y1="25150" x2="59136" y2="25150"/>
                            <a14:foregroundMark x1="59136" y1="29341" x2="59136" y2="29341"/>
                            <a14:foregroundMark x1="46512" y1="43114" x2="46512" y2="43114"/>
                            <a14:foregroundMark x1="29568" y1="62275" x2="29568" y2="62275"/>
                            <a14:foregroundMark x1="28904" y1="67066" x2="28904" y2="67066"/>
                            <a14:foregroundMark x1="36213" y1="65868" x2="36213" y2="65868"/>
                            <a14:foregroundMark x1="47508" y1="66467" x2="47508" y2="66467"/>
                            <a14:foregroundMark x1="52492" y1="64671" x2="52492" y2="64671"/>
                            <a14:foregroundMark x1="52492" y1="57485" x2="52492" y2="57485"/>
                            <a14:foregroundMark x1="56811" y1="64072" x2="56811" y2="64072"/>
                            <a14:foregroundMark x1="68106" y1="63473" x2="68106" y2="634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1714" y="4413765"/>
                <a:ext cx="2192581" cy="1216481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8819" y="2256674"/>
                <a:ext cx="876810" cy="876810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7089451" y="3057836"/>
                <a:ext cx="14276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err="1" smtClean="0"/>
                  <a:t>Vuetify</a:t>
                </a:r>
                <a:endParaRPr lang="ko-KR" altLang="en-US" b="1" dirty="0"/>
              </a:p>
            </p:txBody>
          </p:sp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4908" b="89571" l="323" r="98710">
                            <a14:foregroundMark x1="40000" y1="23926" x2="40000" y2="23926"/>
                            <a14:foregroundMark x1="50000" y1="23313" x2="50000" y2="23313"/>
                            <a14:foregroundMark x1="62581" y1="23926" x2="62581" y2="23926"/>
                            <a14:foregroundMark x1="71613" y1="14110" x2="71613" y2="14110"/>
                            <a14:foregroundMark x1="70968" y1="23313" x2="70968" y2="23313"/>
                            <a14:foregroundMark x1="75161" y1="25153" x2="75161" y2="25153"/>
                            <a14:foregroundMark x1="88387" y1="22699" x2="88387" y2="22699"/>
                            <a14:foregroundMark x1="38387" y1="67485" x2="38387" y2="67485"/>
                            <a14:foregroundMark x1="51935" y1="64417" x2="51935" y2="64417"/>
                            <a14:foregroundMark x1="60968" y1="66871" x2="60968" y2="66871"/>
                            <a14:foregroundMark x1="71613" y1="64417" x2="71613" y2="6441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45011" y="4003008"/>
                <a:ext cx="1284338" cy="675313"/>
              </a:xfrm>
              <a:prstGeom prst="rect">
                <a:avLst/>
              </a:prstGeom>
            </p:spPr>
          </p:pic>
        </p:grp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10000" b="90000" l="10000" r="90000">
                          <a14:foregroundMark x1="19068" y1="64953" x2="19068" y2="64953"/>
                          <a14:foregroundMark x1="19915" y1="64953" x2="19915" y2="64953"/>
                          <a14:foregroundMark x1="22881" y1="64953" x2="22881" y2="64953"/>
                          <a14:foregroundMark x1="24153" y1="64953" x2="24153" y2="64953"/>
                          <a14:foregroundMark x1="25000" y1="64953" x2="25000" y2="64953"/>
                          <a14:foregroundMark x1="17373" y1="67757" x2="17373" y2="67757"/>
                          <a14:foregroundMark x1="15678" y1="70561" x2="15678" y2="70561"/>
                          <a14:foregroundMark x1="15678" y1="72897" x2="15678" y2="72897"/>
                          <a14:foregroundMark x1="15678" y1="76168" x2="15678" y2="76168"/>
                          <a14:foregroundMark x1="15678" y1="77570" x2="15678" y2="77570"/>
                          <a14:foregroundMark x1="16949" y1="78505" x2="16949" y2="78505"/>
                          <a14:foregroundMark x1="16949" y1="79907" x2="16949" y2="79907"/>
                          <a14:foregroundMark x1="18644" y1="81776" x2="18644" y2="81776"/>
                          <a14:foregroundMark x1="19915" y1="82243" x2="19915" y2="82243"/>
                          <a14:foregroundMark x1="21610" y1="82710" x2="21610" y2="82710"/>
                          <a14:foregroundMark x1="22458" y1="82710" x2="22458" y2="82710"/>
                          <a14:foregroundMark x1="24153" y1="82710" x2="24153" y2="82710"/>
                          <a14:foregroundMark x1="25000" y1="82710" x2="25000" y2="82710"/>
                          <a14:foregroundMark x1="25847" y1="82710" x2="25847" y2="82710"/>
                          <a14:foregroundMark x1="27542" y1="82710" x2="27542" y2="82710"/>
                          <a14:foregroundMark x1="27542" y1="81776" x2="27542" y2="81776"/>
                          <a14:foregroundMark x1="27542" y1="81308" x2="27542" y2="81308"/>
                          <a14:foregroundMark x1="27542" y1="79907" x2="27542" y2="79907"/>
                          <a14:foregroundMark x1="27542" y1="78505" x2="27542" y2="78505"/>
                          <a14:foregroundMark x1="27542" y1="78037" x2="27542" y2="78037"/>
                          <a14:foregroundMark x1="27542" y1="75701" x2="27542" y2="75701"/>
                          <a14:foregroundMark x1="27542" y1="75234" x2="27542" y2="75234"/>
                          <a14:foregroundMark x1="27542" y1="74766" x2="27542" y2="74766"/>
                          <a14:foregroundMark x1="33475" y1="70093" x2="33475" y2="70093"/>
                          <a14:foregroundMark x1="33475" y1="70561" x2="33475" y2="70561"/>
                          <a14:foregroundMark x1="33475" y1="71028" x2="33475" y2="71028"/>
                          <a14:foregroundMark x1="33475" y1="73364" x2="33475" y2="73364"/>
                          <a14:foregroundMark x1="33475" y1="74766" x2="33475" y2="74766"/>
                          <a14:foregroundMark x1="33475" y1="76168" x2="33475" y2="76168"/>
                          <a14:foregroundMark x1="33475" y1="77570" x2="33475" y2="77570"/>
                          <a14:foregroundMark x1="33475" y1="78505" x2="33475" y2="78505"/>
                          <a14:foregroundMark x1="33475" y1="79439" x2="33475" y2="79439"/>
                          <a14:foregroundMark x1="33898" y1="65421" x2="33898" y2="65421"/>
                          <a14:foregroundMark x1="39407" y1="65888" x2="39407" y2="65888"/>
                          <a14:foregroundMark x1="39407" y1="66822" x2="39407" y2="66822"/>
                          <a14:foregroundMark x1="39407" y1="69159" x2="39407" y2="69159"/>
                          <a14:foregroundMark x1="39407" y1="69626" x2="39407" y2="69626"/>
                          <a14:foregroundMark x1="39831" y1="71963" x2="39831" y2="71963"/>
                          <a14:foregroundMark x1="39831" y1="73832" x2="39831" y2="73832"/>
                          <a14:foregroundMark x1="39831" y1="76636" x2="39831" y2="76636"/>
                          <a14:foregroundMark x1="39831" y1="77103" x2="39831" y2="77103"/>
                          <a14:foregroundMark x1="39831" y1="79439" x2="39831" y2="79439"/>
                          <a14:foregroundMark x1="40254" y1="81776" x2="40254" y2="81776"/>
                          <a14:foregroundMark x1="49153" y1="65421" x2="49153" y2="65421"/>
                          <a14:foregroundMark x1="49153" y1="69159" x2="49153" y2="69159"/>
                          <a14:foregroundMark x1="49153" y1="71963" x2="49153" y2="71963"/>
                          <a14:foregroundMark x1="49153" y1="74766" x2="49153" y2="74766"/>
                          <a14:foregroundMark x1="49153" y1="78037" x2="49153" y2="78037"/>
                          <a14:foregroundMark x1="49153" y1="79907" x2="49153" y2="79907"/>
                          <a14:foregroundMark x1="49153" y1="80374" x2="49153" y2="80374"/>
                          <a14:foregroundMark x1="49153" y1="80374" x2="49153" y2="80374"/>
                          <a14:foregroundMark x1="49153" y1="82710" x2="49153" y2="82710"/>
                          <a14:foregroundMark x1="50000" y1="82710" x2="50000" y2="82710"/>
                          <a14:foregroundMark x1="51271" y1="82710" x2="51271" y2="82710"/>
                          <a14:foregroundMark x1="52542" y1="82710" x2="52542" y2="82710"/>
                          <a14:foregroundMark x1="62712" y1="69626" x2="62712" y2="69626"/>
                          <a14:foregroundMark x1="64831" y1="69626" x2="64831" y2="69626"/>
                          <a14:foregroundMark x1="66102" y1="69626" x2="66102" y2="69626"/>
                          <a14:foregroundMark x1="67797" y1="69626" x2="67797" y2="69626"/>
                          <a14:foregroundMark x1="69492" y1="70561" x2="69492" y2="70561"/>
                          <a14:foregroundMark x1="69492" y1="73364" x2="69492" y2="73364"/>
                          <a14:foregroundMark x1="69492" y1="74766" x2="69492" y2="74766"/>
                          <a14:foregroundMark x1="69492" y1="76168" x2="69492" y2="76168"/>
                          <a14:foregroundMark x1="69492" y1="77570" x2="69492" y2="77570"/>
                          <a14:foregroundMark x1="69492" y1="79907" x2="69492" y2="79907"/>
                          <a14:foregroundMark x1="66949" y1="82710" x2="66949" y2="82710"/>
                          <a14:foregroundMark x1="62288" y1="82710" x2="62288" y2="82710"/>
                          <a14:foregroundMark x1="61864" y1="80841" x2="61864" y2="80841"/>
                          <a14:foregroundMark x1="75000" y1="65888" x2="75000" y2="65888"/>
                          <a14:foregroundMark x1="75424" y1="70561" x2="75424" y2="70561"/>
                          <a14:foregroundMark x1="75424" y1="75234" x2="75424" y2="75234"/>
                          <a14:foregroundMark x1="74576" y1="82243" x2="74576" y2="82243"/>
                          <a14:foregroundMark x1="82203" y1="82243" x2="82203" y2="82243"/>
                          <a14:foregroundMark x1="84746" y1="77570" x2="84746" y2="77570"/>
                          <a14:foregroundMark x1="83898" y1="73832" x2="83898" y2="738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241" y="2877869"/>
              <a:ext cx="1335373" cy="1210889"/>
            </a:xfrm>
            <a:prstGeom prst="rect">
              <a:avLst/>
            </a:prstGeom>
          </p:spPr>
        </p:pic>
        <p:grpSp>
          <p:nvGrpSpPr>
            <p:cNvPr id="40" name="그룹 39"/>
            <p:cNvGrpSpPr/>
            <p:nvPr/>
          </p:nvGrpSpPr>
          <p:grpSpPr>
            <a:xfrm>
              <a:off x="2631161" y="2867186"/>
              <a:ext cx="1918085" cy="1419950"/>
              <a:chOff x="10334765" y="3049420"/>
              <a:chExt cx="1918085" cy="1419950"/>
            </a:xfrm>
          </p:grpSpPr>
          <p:sp>
            <p:nvSpPr>
              <p:cNvPr id="41" name="육각형 40"/>
              <p:cNvSpPr/>
              <p:nvPr/>
            </p:nvSpPr>
            <p:spPr>
              <a:xfrm>
                <a:off x="10518416" y="3049420"/>
                <a:ext cx="1570481" cy="1419950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1758" b="97852" l="23000" r="73556">
                            <a14:foregroundMark x1="57444" y1="77539" x2="57444" y2="77539"/>
                            <a14:foregroundMark x1="63667" y1="78906" x2="63667" y2="78906"/>
                            <a14:foregroundMark x1="63333" y1="68555" x2="63333" y2="68555"/>
                            <a14:foregroundMark x1="68333" y1="74023" x2="68333" y2="74023"/>
                            <a14:foregroundMark x1="68556" y1="78711" x2="68556" y2="78711"/>
                            <a14:foregroundMark x1="53556" y1="75195" x2="53556" y2="75195"/>
                            <a14:foregroundMark x1="52333" y1="78125" x2="52333" y2="78125"/>
                            <a14:foregroundMark x1="52222" y1="79883" x2="52222" y2="79883"/>
                            <a14:foregroundMark x1="53111" y1="81836" x2="53111" y2="81836"/>
                            <a14:foregroundMark x1="54111" y1="82813" x2="54111" y2="82813"/>
                            <a14:foregroundMark x1="56444" y1="84766" x2="56444" y2="84766"/>
                            <a14:foregroundMark x1="51444" y1="87500" x2="51444" y2="87500"/>
                            <a14:foregroundMark x1="53111" y1="88281" x2="53111" y2="88281"/>
                            <a14:foregroundMark x1="55000" y1="89453" x2="55000" y2="89453"/>
                            <a14:foregroundMark x1="56556" y1="89453" x2="56556" y2="89453"/>
                            <a14:foregroundMark x1="56778" y1="89453" x2="56778" y2="89453"/>
                            <a14:foregroundMark x1="59444" y1="90625" x2="59444" y2="90625"/>
                            <a14:foregroundMark x1="63444" y1="70313" x2="63444" y2="70313"/>
                            <a14:foregroundMark x1="63444" y1="78125" x2="63444" y2="78125"/>
                            <a14:foregroundMark x1="62222" y1="75391" x2="62222" y2="75391"/>
                            <a14:foregroundMark x1="63778" y1="80273" x2="63778" y2="80273"/>
                            <a14:foregroundMark x1="63778" y1="84766" x2="63778" y2="84766"/>
                            <a14:foregroundMark x1="68333" y1="75391" x2="68333" y2="75391"/>
                            <a14:foregroundMark x1="68222" y1="73242" x2="68222" y2="73242"/>
                            <a14:foregroundMark x1="68222" y1="79688" x2="68222" y2="79688"/>
                            <a14:foregroundMark x1="68222" y1="83398" x2="68222" y2="83398"/>
                            <a14:foregroundMark x1="68222" y1="85352" x2="68222" y2="85352"/>
                            <a14:foregroundMark x1="68667" y1="86328" x2="68667" y2="86328"/>
                            <a14:foregroundMark x1="63222" y1="88086" x2="63222" y2="880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34765" y="3224369"/>
                <a:ext cx="1918085" cy="1091177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43" name="그룹 42"/>
            <p:cNvGrpSpPr/>
            <p:nvPr/>
          </p:nvGrpSpPr>
          <p:grpSpPr>
            <a:xfrm>
              <a:off x="1538680" y="2100512"/>
              <a:ext cx="1570481" cy="1419950"/>
              <a:chOff x="125003" y="223598"/>
              <a:chExt cx="1570481" cy="1419950"/>
            </a:xfrm>
          </p:grpSpPr>
          <p:sp>
            <p:nvSpPr>
              <p:cNvPr id="44" name="육각형 43"/>
              <p:cNvSpPr/>
              <p:nvPr/>
            </p:nvSpPr>
            <p:spPr>
              <a:xfrm>
                <a:off x="125003" y="223598"/>
                <a:ext cx="1570481" cy="1419950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575" b="100000" l="4828" r="93448">
                            <a14:foregroundMark x1="42759" y1="28161" x2="42759" y2="28161"/>
                            <a14:foregroundMark x1="11724" y1="85632" x2="11724" y2="85632"/>
                            <a14:foregroundMark x1="14138" y1="82759" x2="14138" y2="82759"/>
                            <a14:foregroundMark x1="14138" y1="89080" x2="14138" y2="89080"/>
                            <a14:foregroundMark x1="18966" y1="87931" x2="18966" y2="87931"/>
                            <a14:foregroundMark x1="27241" y1="89080" x2="27241" y2="89080"/>
                            <a14:foregroundMark x1="38276" y1="83908" x2="38276" y2="83908"/>
                            <a14:foregroundMark x1="44828" y1="88506" x2="44828" y2="88506"/>
                            <a14:foregroundMark x1="50345" y1="86207" x2="50345" y2="86207"/>
                            <a14:foregroundMark x1="56552" y1="87931" x2="56552" y2="87931"/>
                            <a14:foregroundMark x1="53103" y1="86782" x2="53103" y2="86782"/>
                            <a14:foregroundMark x1="59310" y1="91379" x2="59310" y2="91379"/>
                            <a14:foregroundMark x1="78276" y1="88506" x2="78276" y2="88506"/>
                            <a14:foregroundMark x1="82759" y1="88506" x2="82759" y2="88506"/>
                            <a14:foregroundMark x1="89310" y1="89655" x2="89310" y2="8965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154" y="375478"/>
                <a:ext cx="1400177" cy="84010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47" name="제목 1"/>
          <p:cNvSpPr txBox="1">
            <a:spLocks/>
          </p:cNvSpPr>
          <p:nvPr/>
        </p:nvSpPr>
        <p:spPr>
          <a:xfrm>
            <a:off x="898281" y="551655"/>
            <a:ext cx="3497873" cy="714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accent2"/>
                </a:solidFill>
                <a:latin typeface="카페24 아네모네" pitchFamily="2" charset="-127"/>
                <a:ea typeface="카페24 아네모네" pitchFamily="2" charset="-127"/>
              </a:rPr>
              <a:t>기술스택</a:t>
            </a:r>
            <a:endParaRPr lang="ko-KR" altLang="en-US" dirty="0">
              <a:solidFill>
                <a:schemeClr val="accent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406567" y="1452563"/>
            <a:ext cx="295275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육각형 47"/>
          <p:cNvSpPr/>
          <p:nvPr/>
        </p:nvSpPr>
        <p:spPr>
          <a:xfrm>
            <a:off x="6663859" y="1114191"/>
            <a:ext cx="1570481" cy="1419950"/>
          </a:xfrm>
          <a:prstGeom prst="hexagon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423" y="1455973"/>
            <a:ext cx="1258334" cy="76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24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2192000" cy="6858000"/>
            <a:chOff x="902317" y="2049426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317" y="2049426"/>
              <a:ext cx="12192000" cy="685800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902317" y="2049426"/>
              <a:ext cx="12192000" cy="6858000"/>
            </a:xfrm>
            <a:prstGeom prst="rect">
              <a:avLst/>
            </a:prstGeom>
            <a:solidFill>
              <a:schemeClr val="bg2">
                <a:lumMod val="2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98281" y="551655"/>
            <a:ext cx="3497873" cy="714377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solidFill>
                  <a:schemeClr val="accent2"/>
                </a:solidFill>
                <a:latin typeface="카페24 아네모네" pitchFamily="2" charset="-127"/>
                <a:ea typeface="카페24 아네모네" pitchFamily="2" charset="-127"/>
              </a:rPr>
              <a:t>주제 선정 배경</a:t>
            </a:r>
            <a:endParaRPr lang="ko-KR" altLang="en-US" dirty="0">
              <a:solidFill>
                <a:schemeClr val="accent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06567" y="1452563"/>
            <a:ext cx="438524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473943" y="2806213"/>
            <a:ext cx="3683978" cy="193388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너무나 많은</a:t>
            </a:r>
            <a:endParaRPr lang="en-US" altLang="ko-KR" dirty="0" smtClean="0">
              <a:solidFill>
                <a:schemeClr val="bg1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marL="0" indent="0"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동물들이</a:t>
            </a:r>
            <a:endParaRPr lang="en-US" altLang="ko-KR" dirty="0" smtClean="0">
              <a:solidFill>
                <a:schemeClr val="bg1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marL="0" indent="0"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유기되고 있다</a:t>
            </a:r>
            <a:endParaRPr lang="ko-KR" altLang="en-US" dirty="0">
              <a:solidFill>
                <a:schemeClr val="bg1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924425" y="2057400"/>
            <a:ext cx="2962275" cy="2962275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8544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20756" y="6148828"/>
            <a:ext cx="394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카페24 아네모네" pitchFamily="2" charset="-127"/>
                <a:ea typeface="카페24 아네모네" pitchFamily="2" charset="-127"/>
              </a:rPr>
              <a:t>유기 동물 발생 건수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328818782"/>
              </p:ext>
            </p:extLst>
          </p:nvPr>
        </p:nvGraphicFramePr>
        <p:xfrm>
          <a:off x="1762201" y="539101"/>
          <a:ext cx="8567370" cy="5262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오른쪽 화살표 5"/>
          <p:cNvSpPr/>
          <p:nvPr/>
        </p:nvSpPr>
        <p:spPr>
          <a:xfrm rot="20602896">
            <a:off x="4048544" y="1643288"/>
            <a:ext cx="4401094" cy="348242"/>
          </a:xfrm>
          <a:prstGeom prst="rightArrow">
            <a:avLst>
              <a:gd name="adj1" fmla="val 54252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 rot="20552304">
            <a:off x="4953566" y="934699"/>
            <a:ext cx="2754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00B050"/>
                </a:solidFill>
                <a:latin typeface="카페24 아네모네" pitchFamily="2" charset="-127"/>
                <a:ea typeface="카페24 아네모네" pitchFamily="2" charset="-127"/>
              </a:rPr>
              <a:t>67%</a:t>
            </a:r>
            <a:r>
              <a:rPr lang="en-US" altLang="ko-KR" sz="4400" dirty="0" smtClean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4400" dirty="0" smtClean="0">
                <a:latin typeface="카페24 아네모네" pitchFamily="2" charset="-127"/>
                <a:ea typeface="카페24 아네모네" pitchFamily="2" charset="-127"/>
              </a:rPr>
              <a:t>증가</a:t>
            </a:r>
            <a:endParaRPr lang="ko-KR" altLang="en-US" sz="44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210384"/>
            <a:ext cx="160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2019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년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7427" y="5990763"/>
            <a:ext cx="447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약</a:t>
            </a:r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en-US" altLang="ko-KR" sz="4400" b="1" dirty="0" smtClean="0">
                <a:solidFill>
                  <a:schemeClr val="accent2"/>
                </a:solidFill>
                <a:latin typeface="카페24 아네모네" pitchFamily="2" charset="-127"/>
                <a:ea typeface="카페24 아네모네" pitchFamily="2" charset="-127"/>
              </a:rPr>
              <a:t>130,000</a:t>
            </a:r>
            <a:r>
              <a:rPr lang="ko-KR" altLang="en-US" sz="4800" b="1" dirty="0" smtClean="0">
                <a:solidFill>
                  <a:srgbClr val="FFC000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마리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0996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4" grpId="2"/>
      <p:bldGraphic spid="5" grpId="0">
        <p:bldAsOne/>
      </p:bldGraphic>
      <p:bldP spid="6" grpId="0" animBg="1"/>
      <p:bldP spid="6" grpId="1" animBg="1"/>
      <p:bldP spid="7" grpId="1"/>
      <p:bldP spid="7" grpId="2"/>
      <p:bldP spid="8" grpId="1"/>
      <p:bldP spid="8" grpId="2"/>
      <p:bldP spid="9" grpId="1"/>
      <p:bldP spid="9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93921" y="1646729"/>
            <a:ext cx="46405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 smtClean="0">
                <a:solidFill>
                  <a:schemeClr val="accent2"/>
                </a:solidFill>
                <a:latin typeface="카페24 아네모네" pitchFamily="2" charset="-127"/>
                <a:ea typeface="카페24 아네모네" pitchFamily="2" charset="-127"/>
              </a:rPr>
              <a:t>1</a:t>
            </a:r>
            <a:endParaRPr lang="en-US" altLang="ko-KR" sz="10000" dirty="0" smtClean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9497" y="3458920"/>
            <a:ext cx="57379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 smtClean="0">
                <a:solidFill>
                  <a:srgbClr val="00B050"/>
                </a:solidFill>
                <a:latin typeface="카페24 아네모네" pitchFamily="2" charset="-127"/>
                <a:ea typeface="카페24 아네모네" pitchFamily="2" charset="-127"/>
              </a:rPr>
              <a:t>15</a:t>
            </a:r>
            <a:endParaRPr lang="ko-KR" altLang="en-US" sz="100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6871" y="1646729"/>
            <a:ext cx="46120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dirty="0" smtClean="0">
                <a:latin typeface="카페24 아네모네" pitchFamily="2" charset="-127"/>
                <a:ea typeface="카페24 아네모네" pitchFamily="2" charset="-127"/>
              </a:rPr>
              <a:t>시간</a:t>
            </a:r>
            <a:endParaRPr lang="en-US" altLang="ko-KR" sz="10000" dirty="0" smtClean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36871" y="3458920"/>
            <a:ext cx="57379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dirty="0" smtClean="0">
                <a:latin typeface="카페24 아네모네" pitchFamily="2" charset="-127"/>
                <a:ea typeface="카페24 아네모네" pitchFamily="2" charset="-127"/>
              </a:rPr>
              <a:t>마리</a:t>
            </a:r>
            <a:endParaRPr lang="ko-KR" altLang="en-US" sz="10000" dirty="0">
              <a:latin typeface="카페24 아네모네" pitchFamily="2" charset="-127"/>
              <a:ea typeface="카페24 아네모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5847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3316105493"/>
              </p:ext>
            </p:extLst>
          </p:nvPr>
        </p:nvGraphicFramePr>
        <p:xfrm>
          <a:off x="4150721" y="283258"/>
          <a:ext cx="3982720" cy="2614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제목 1"/>
          <p:cNvSpPr txBox="1">
            <a:spLocks/>
          </p:cNvSpPr>
          <p:nvPr/>
        </p:nvSpPr>
        <p:spPr>
          <a:xfrm>
            <a:off x="152401" y="1102925"/>
            <a:ext cx="7269636" cy="975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전체 유기동물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8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만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9732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마리 중   </a:t>
            </a:r>
            <a:r>
              <a:rPr lang="en-US" altLang="ko-KR" sz="4800" u="sng" dirty="0" smtClean="0">
                <a:latin typeface="카페24 아네모네" pitchFamily="2" charset="-127"/>
                <a:ea typeface="카페24 아네모네" pitchFamily="2" charset="-127"/>
              </a:rPr>
              <a:t>19.9%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7849583" y="1102925"/>
            <a:ext cx="3551231" cy="975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latin typeface="카페24 아네모네" pitchFamily="2" charset="-127"/>
                <a:ea typeface="카페24 아네모네" pitchFamily="2" charset="-127"/>
              </a:rPr>
              <a:t>1</a:t>
            </a:r>
            <a:r>
              <a:rPr lang="ko-KR" altLang="en-US" sz="2800" dirty="0" smtClean="0">
                <a:latin typeface="카페24 아네모네" pitchFamily="2" charset="-127"/>
                <a:ea typeface="카페24 아네모네" pitchFamily="2" charset="-127"/>
              </a:rPr>
              <a:t>만 </a:t>
            </a:r>
            <a:r>
              <a:rPr lang="en-US" altLang="ko-KR" sz="2800" dirty="0" smtClean="0">
                <a:latin typeface="카페24 아네모네" pitchFamily="2" charset="-127"/>
                <a:ea typeface="카페24 아네모네" pitchFamily="2" charset="-127"/>
              </a:rPr>
              <a:t>7824</a:t>
            </a:r>
            <a:r>
              <a:rPr lang="ko-KR" altLang="en-US" sz="2800" dirty="0" smtClean="0">
                <a:latin typeface="카페24 아네모네" pitchFamily="2" charset="-127"/>
                <a:ea typeface="카페24 아네모네" pitchFamily="2" charset="-127"/>
              </a:rPr>
              <a:t>마리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안락사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687430" y="3993502"/>
            <a:ext cx="2590386" cy="587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latin typeface="카페24 아네모네" pitchFamily="2" charset="-127"/>
                <a:ea typeface="카페24 아네모네" pitchFamily="2" charset="-127"/>
              </a:rPr>
              <a:t>1</a:t>
            </a:r>
            <a:r>
              <a:rPr lang="ko-KR" altLang="en-US" sz="2800" dirty="0" smtClean="0">
                <a:latin typeface="카페24 아네모네" pitchFamily="2" charset="-127"/>
                <a:ea typeface="카페24 아네모네" pitchFamily="2" charset="-127"/>
              </a:rPr>
              <a:t>만 </a:t>
            </a:r>
            <a:r>
              <a:rPr lang="en-US" altLang="ko-KR" sz="2800" dirty="0" smtClean="0">
                <a:latin typeface="카페24 아네모네" pitchFamily="2" charset="-127"/>
                <a:ea typeface="카페24 아네모네" pitchFamily="2" charset="-127"/>
              </a:rPr>
              <a:t>4865</a:t>
            </a:r>
            <a:r>
              <a:rPr lang="ko-KR" altLang="en-US" sz="2800" dirty="0" smtClean="0">
                <a:latin typeface="카페24 아네모네" pitchFamily="2" charset="-127"/>
                <a:ea typeface="카페24 아네모네" pitchFamily="2" charset="-127"/>
              </a:rPr>
              <a:t>마리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222155" y="3993502"/>
            <a:ext cx="1830406" cy="487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latin typeface="카페24 아네모네" pitchFamily="2" charset="-127"/>
                <a:ea typeface="카페24 아네모네" pitchFamily="2" charset="-127"/>
              </a:rPr>
              <a:t>2881</a:t>
            </a:r>
            <a:r>
              <a:rPr lang="ko-KR" altLang="en-US" sz="2800" dirty="0" smtClean="0">
                <a:latin typeface="카페24 아네모네" pitchFamily="2" charset="-127"/>
                <a:ea typeface="카페24 아네모네" pitchFamily="2" charset="-127"/>
              </a:rPr>
              <a:t>마리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9750120" y="3933385"/>
            <a:ext cx="1439403" cy="547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latin typeface="카페24 아네모네" pitchFamily="2" charset="-127"/>
                <a:ea typeface="카페24 아네모네" pitchFamily="2" charset="-127"/>
              </a:rPr>
              <a:t>78</a:t>
            </a:r>
            <a:r>
              <a:rPr lang="ko-KR" altLang="en-US" sz="2800" dirty="0" smtClean="0">
                <a:latin typeface="카페24 아네모네" pitchFamily="2" charset="-127"/>
                <a:ea typeface="카페24 아네모네" pitchFamily="2" charset="-127"/>
              </a:rPr>
              <a:t>마리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400039" y="3170944"/>
            <a:ext cx="820648" cy="86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smtClean="0">
                <a:solidFill>
                  <a:srgbClr val="00B050"/>
                </a:solidFill>
                <a:latin typeface="카페24 아네모네" pitchFamily="2" charset="-127"/>
                <a:ea typeface="카페24 아네모네" pitchFamily="2" charset="-127"/>
              </a:rPr>
              <a:t>개</a:t>
            </a:r>
            <a:endParaRPr lang="en-US" altLang="ko-KR" sz="6000" dirty="0" smtClean="0">
              <a:solidFill>
                <a:srgbClr val="00B050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222155" y="3216865"/>
            <a:ext cx="1610776" cy="777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00B050"/>
                </a:solidFill>
                <a:latin typeface="카페24 아네모네" pitchFamily="2" charset="-127"/>
                <a:ea typeface="카페24 아네모네" pitchFamily="2" charset="-127"/>
              </a:rPr>
              <a:t>고양이</a:t>
            </a:r>
            <a:endParaRPr lang="en-US" altLang="ko-KR" dirty="0" smtClean="0">
              <a:solidFill>
                <a:srgbClr val="00B050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9625198" y="3388195"/>
            <a:ext cx="1564325" cy="434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err="1" smtClean="0">
                <a:solidFill>
                  <a:srgbClr val="00B050"/>
                </a:solidFill>
                <a:latin typeface="카페24 아네모네" pitchFamily="2" charset="-127"/>
                <a:ea typeface="카페24 아네모네" pitchFamily="2" charset="-127"/>
              </a:rPr>
              <a:t>기타동물</a:t>
            </a:r>
            <a:endParaRPr lang="en-US" altLang="ko-KR" sz="2800" dirty="0" smtClean="0">
              <a:solidFill>
                <a:srgbClr val="00B050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16" y="4699817"/>
            <a:ext cx="1823937" cy="182393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719" y="5003542"/>
            <a:ext cx="1520212" cy="152021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726" y="5542754"/>
            <a:ext cx="914189" cy="914189"/>
          </a:xfrm>
          <a:prstGeom prst="rect">
            <a:avLst/>
          </a:prstGeom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3643593" y="4580926"/>
            <a:ext cx="555483" cy="5871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latin typeface="카페24 아네모네" pitchFamily="2" charset="-127"/>
                <a:ea typeface="카페24 아네모네" pitchFamily="2" charset="-127"/>
              </a:rPr>
              <a:t>+</a:t>
            </a:r>
            <a:endParaRPr lang="en-US" altLang="ko-KR" sz="6000" dirty="0" smtClean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7931877" y="4481080"/>
            <a:ext cx="555483" cy="5871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latin typeface="카페24 아네모네" pitchFamily="2" charset="-127"/>
                <a:ea typeface="카페24 아네모네" pitchFamily="2" charset="-127"/>
              </a:rPr>
              <a:t>+</a:t>
            </a:r>
            <a:endParaRPr lang="en-US" altLang="ko-KR" sz="6000" dirty="0" smtClean="0">
              <a:latin typeface="카페24 아네모네" pitchFamily="2" charset="-127"/>
              <a:ea typeface="카페24 아네모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551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1163104169"/>
              </p:ext>
            </p:extLst>
          </p:nvPr>
        </p:nvGraphicFramePr>
        <p:xfrm>
          <a:off x="426720" y="17455"/>
          <a:ext cx="1120648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775580" y="3231616"/>
            <a:ext cx="425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카페24 아네모네" pitchFamily="2" charset="-127"/>
                <a:ea typeface="카페24 아네모네" pitchFamily="2" charset="-127"/>
              </a:rPr>
              <a:t>생을 마감할 때까지 키우는 비율</a:t>
            </a:r>
            <a:endParaRPr lang="ko-KR" altLang="en-US" sz="2000" dirty="0">
              <a:latin typeface="카페24 아네모네" pitchFamily="2" charset="-127"/>
              <a:ea typeface="카페24 아네모네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63152" y="2846291"/>
            <a:ext cx="3888906" cy="1467089"/>
            <a:chOff x="2433027" y="1592713"/>
            <a:chExt cx="3789070" cy="1467089"/>
          </a:xfrm>
        </p:grpSpPr>
        <p:sp>
          <p:nvSpPr>
            <p:cNvPr id="3" name="TextBox 2"/>
            <p:cNvSpPr txBox="1"/>
            <p:nvPr/>
          </p:nvSpPr>
          <p:spPr>
            <a:xfrm>
              <a:off x="2433027" y="2659692"/>
              <a:ext cx="3516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카페24 아네모네" pitchFamily="2" charset="-127"/>
                  <a:ea typeface="카페24 아네모네" pitchFamily="2" charset="-127"/>
                </a:rPr>
                <a:t>우리나라 반려동물 </a:t>
              </a:r>
              <a:r>
                <a:rPr lang="ko-KR" altLang="en-US" sz="2000" dirty="0" err="1" smtClean="0">
                  <a:latin typeface="카페24 아네모네" pitchFamily="2" charset="-127"/>
                  <a:ea typeface="카페24 아네모네" pitchFamily="2" charset="-127"/>
                </a:rPr>
                <a:t>양육가구</a:t>
              </a:r>
              <a:r>
                <a:rPr lang="ko-KR" altLang="en-US" sz="2000" dirty="0" smtClean="0">
                  <a:latin typeface="카페24 아네모네" pitchFamily="2" charset="-127"/>
                  <a:ea typeface="카페24 아네모네" pitchFamily="2" charset="-127"/>
                </a:rPr>
                <a:t> 비율</a:t>
              </a:r>
              <a:endParaRPr lang="ko-KR" altLang="en-US" sz="2000" dirty="0"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16457" y="1592713"/>
              <a:ext cx="37056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dirty="0" smtClean="0">
                  <a:latin typeface="카페24 아네모네" pitchFamily="2" charset="-127"/>
                  <a:ea typeface="카페24 아네모네" pitchFamily="2" charset="-127"/>
                </a:rPr>
                <a:t>26%</a:t>
              </a:r>
              <a:endParaRPr lang="en-US" altLang="ko-KR" sz="7200" dirty="0">
                <a:latin typeface="카페24 아네모네" pitchFamily="2" charset="-127"/>
                <a:ea typeface="카페24 아네모네" pitchFamily="2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47879" y="1800455"/>
            <a:ext cx="37056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 smtClean="0">
                <a:latin typeface="카페24 아네모네" pitchFamily="2" charset="-127"/>
                <a:ea typeface="카페24 아네모네" pitchFamily="2" charset="-127"/>
              </a:rPr>
              <a:t>12%</a:t>
            </a:r>
            <a:endParaRPr lang="en-US" altLang="ko-KR" sz="100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01000" y="1701914"/>
            <a:ext cx="2999398" cy="14633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4439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300</Words>
  <Application>Microsoft Office PowerPoint</Application>
  <PresentationFormat>와이드스크린</PresentationFormat>
  <Paragraphs>104</Paragraphs>
  <Slides>24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카페24 아네모네</vt:lpstr>
      <vt:lpstr>맑은 고딕</vt:lpstr>
      <vt:lpstr>Arial</vt:lpstr>
      <vt:lpstr>Office 테마</vt:lpstr>
      <vt:lpstr>마이리틀댕댕</vt:lpstr>
      <vt:lpstr>목차</vt:lpstr>
      <vt:lpstr>팀 소개</vt:lpstr>
      <vt:lpstr>PowerPoint 프레젠테이션</vt:lpstr>
      <vt:lpstr>주제 선정 배경</vt:lpstr>
      <vt:lpstr>PowerPoint 프레젠테이션</vt:lpstr>
      <vt:lpstr>PowerPoint 프레젠테이션</vt:lpstr>
      <vt:lpstr>PowerPoint 프레젠테이션</vt:lpstr>
      <vt:lpstr>PowerPoint 프레젠테이션</vt:lpstr>
      <vt:lpstr>해외 매칭시스템</vt:lpstr>
      <vt:lpstr>PowerPoint 프레젠테이션</vt:lpstr>
      <vt:lpstr>PowerPoint 프레젠테이션</vt:lpstr>
      <vt:lpstr>서비스 개요</vt:lpstr>
      <vt:lpstr>PowerPoint 프레젠테이션</vt:lpstr>
      <vt:lpstr>강아지 성향지표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UCC</vt:lpstr>
      <vt:lpstr>UCC</vt:lpstr>
      <vt:lpstr>PowerPoint 프레젠테이션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마이리틀댕댕</dc:title>
  <dc:creator>multicampus</dc:creator>
  <cp:lastModifiedBy>multicampus</cp:lastModifiedBy>
  <cp:revision>177</cp:revision>
  <dcterms:created xsi:type="dcterms:W3CDTF">2020-11-12T07:34:46Z</dcterms:created>
  <dcterms:modified xsi:type="dcterms:W3CDTF">2020-11-16T03:26:10Z</dcterms:modified>
</cp:coreProperties>
</file>